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
      <p:font typeface="Raleway Thin"/>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44" Type="http://schemas.openxmlformats.org/officeDocument/2006/relationships/font" Target="fonts/RalewayThin-bold.fntdata"/><Relationship Id="rId21" Type="http://schemas.openxmlformats.org/officeDocument/2006/relationships/slide" Target="slides/slide16.xml"/><Relationship Id="rId43" Type="http://schemas.openxmlformats.org/officeDocument/2006/relationships/font" Target="fonts/RalewayThin-regular.fntdata"/><Relationship Id="rId24" Type="http://schemas.openxmlformats.org/officeDocument/2006/relationships/slide" Target="slides/slide19.xml"/><Relationship Id="rId46" Type="http://schemas.openxmlformats.org/officeDocument/2006/relationships/font" Target="fonts/RalewayThin-boldItalic.fntdata"/><Relationship Id="rId23" Type="http://schemas.openxmlformats.org/officeDocument/2006/relationships/slide" Target="slides/slide18.xml"/><Relationship Id="rId45" Type="http://schemas.openxmlformats.org/officeDocument/2006/relationships/font" Target="fonts/RalewayThin-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cfb5ad54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cfb5ad54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c03ddcb3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c03ddcb3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cfb5ad54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cfb5ad54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cfb5ad54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cfb5ad54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cfb5ad54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cfb5ad54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cfb5ad54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cfb5ad54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⅗ - </a:t>
            </a:r>
            <a:r>
              <a:rPr lang="en"/>
              <a:t>political </a:t>
            </a:r>
            <a:endParaRPr/>
          </a:p>
          <a:p>
            <a:pPr indent="0" lvl="0" marL="0" rtl="0" algn="l">
              <a:spcBef>
                <a:spcPts val="0"/>
              </a:spcBef>
              <a:spcAft>
                <a:spcPts val="0"/>
              </a:spcAft>
              <a:buNone/>
            </a:pPr>
            <a:r>
              <a:rPr lang="en"/>
              <a:t>⅖ people’s news/views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cfb5ad54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cfb5ad54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cfb5ad54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cfb5ad54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⅔ political</a:t>
            </a:r>
            <a:endParaRPr/>
          </a:p>
          <a:p>
            <a:pPr indent="0" lvl="0" marL="0" rtl="0" algn="l">
              <a:spcBef>
                <a:spcPts val="0"/>
              </a:spcBef>
              <a:spcAft>
                <a:spcPts val="0"/>
              </a:spcAft>
              <a:buNone/>
            </a:pPr>
            <a:r>
              <a:rPr lang="en"/>
              <a:t>The rest is more of personal views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cfb5ad5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cfb5ad5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bec9da5f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bec9da5f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latin typeface="Lato"/>
                <a:ea typeface="Lato"/>
                <a:cs typeface="Lato"/>
                <a:sym typeface="Lato"/>
              </a:rPr>
              <a:t>The spread of misinformation to this extent has severe negative impacts on our society. Therefore, it is imperative for us to be able to tell the difference between what’s true and what’s not.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cfb5ad54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cfb5ad54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Sparse</a:t>
            </a:r>
            <a:r>
              <a:rPr lang="en"/>
              <a:t> out in topics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cfb5ad54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cfb5ad54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cfb5ad54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cfb5ad54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politics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cfb5ad54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cfb5ad54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words with the biggest font size here depict that those are the most commonly appearing words and as we can see with the </a:t>
            </a:r>
            <a:r>
              <a:rPr lang="en"/>
              <a:t>occurrence</a:t>
            </a:r>
            <a:r>
              <a:rPr lang="en"/>
              <a:t> of the words, ‘Biden’, ‘president’ and ‘trump’ so frequently, I think it is safe to say that we </a:t>
            </a:r>
            <a:r>
              <a:rPr lang="en"/>
              <a:t>consume</a:t>
            </a:r>
            <a:r>
              <a:rPr lang="en"/>
              <a:t> a lot of misinformation about politics and the presidency. Moreover, if you look a little more closely, “Covid” is more prominent in the words that appear in fake news. It is appalling to learn that there is more fake news than real about a disease that has and continues to lead to so much death and distress worldwide.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cfb5ad54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cfb5ad54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bec9da5f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bec9da5f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bec9da5f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bec9da5f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bec9da5f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bec9da5f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e5b2023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e5b2023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e1fadd9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e1fadd9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e124214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e124214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politics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bec9da5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bec9da5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 Id="rId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gif"/><Relationship Id="rId4" Type="http://schemas.openxmlformats.org/officeDocument/2006/relationships/image" Target="../media/image20.gif"/><Relationship Id="rId5" Type="http://schemas.openxmlformats.org/officeDocument/2006/relationships/image" Target="../media/image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fake-news-detector-project.herokuapp.com/" TargetMode="External"/><Relationship Id="rId4" Type="http://schemas.openxmlformats.org/officeDocument/2006/relationships/image" Target="../media/image2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7"/>
          <p:cNvPicPr preferRelativeResize="0"/>
          <p:nvPr/>
        </p:nvPicPr>
        <p:blipFill>
          <a:blip r:embed="rId3">
            <a:alphaModFix/>
          </a:blip>
          <a:stretch>
            <a:fillRect/>
          </a:stretch>
        </p:blipFill>
        <p:spPr>
          <a:xfrm>
            <a:off x="4504225" y="1291350"/>
            <a:ext cx="3137925" cy="2186575"/>
          </a:xfrm>
          <a:prstGeom prst="rect">
            <a:avLst/>
          </a:prstGeom>
          <a:noFill/>
          <a:ln>
            <a:noFill/>
          </a:ln>
        </p:spPr>
      </p:pic>
      <p:pic>
        <p:nvPicPr>
          <p:cNvPr descr="Open Chromebook laptop computer" id="136" name="Google Shape;136;p17"/>
          <p:cNvPicPr preferRelativeResize="0"/>
          <p:nvPr/>
        </p:nvPicPr>
        <p:blipFill rotWithShape="1">
          <a:blip r:embed="rId4">
            <a:alphaModFix/>
          </a:blip>
          <a:srcRect b="0" l="0" r="3344" t="0"/>
          <a:stretch/>
        </p:blipFill>
        <p:spPr>
          <a:xfrm>
            <a:off x="3204550" y="637600"/>
            <a:ext cx="5737274" cy="4105450"/>
          </a:xfrm>
          <a:prstGeom prst="rect">
            <a:avLst/>
          </a:prstGeom>
          <a:noFill/>
          <a:ln>
            <a:noFill/>
          </a:ln>
        </p:spPr>
      </p:pic>
      <p:sp>
        <p:nvSpPr>
          <p:cNvPr id="137" name="Google Shape;137;p17"/>
          <p:cNvSpPr txBox="1"/>
          <p:nvPr>
            <p:ph type="ctrTitle"/>
          </p:nvPr>
        </p:nvSpPr>
        <p:spPr>
          <a:xfrm>
            <a:off x="202150" y="1590725"/>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Fake News! Detector </a:t>
            </a:r>
            <a:endParaRPr/>
          </a:p>
        </p:txBody>
      </p:sp>
      <p:pic>
        <p:nvPicPr>
          <p:cNvPr id="138" name="Google Shape;138;p17"/>
          <p:cNvPicPr preferRelativeResize="0"/>
          <p:nvPr/>
        </p:nvPicPr>
        <p:blipFill rotWithShape="1">
          <a:blip r:embed="rId5">
            <a:alphaModFix/>
          </a:blip>
          <a:srcRect b="26639" l="-94289" r="128801" t="-26640"/>
          <a:stretch/>
        </p:blipFill>
        <p:spPr>
          <a:xfrm>
            <a:off x="3911600" y="1866700"/>
            <a:ext cx="1880825" cy="2871999"/>
          </a:xfrm>
          <a:prstGeom prst="rect">
            <a:avLst/>
          </a:prstGeom>
          <a:noFill/>
          <a:ln>
            <a:noFill/>
          </a:ln>
          <a:effectLst>
            <a:outerShdw rotWithShape="0" algn="bl" dist="781050">
              <a:srgbClr val="FFFFFF">
                <a:alpha val="73000"/>
              </a:srgbClr>
            </a:outerShdw>
            <a:reflection blurRad="0" dir="0" dist="0" endA="0" endPos="1000" fadeDir="5400012" kx="0" rotWithShape="0" algn="bl" stPos="0" sy="-100000" ky="0"/>
          </a:effectLst>
        </p:spPr>
      </p:pic>
      <p:pic>
        <p:nvPicPr>
          <p:cNvPr id="139" name="Google Shape;139;p17"/>
          <p:cNvPicPr preferRelativeResize="0"/>
          <p:nvPr/>
        </p:nvPicPr>
        <p:blipFill>
          <a:blip r:embed="rId6">
            <a:alphaModFix/>
          </a:blip>
          <a:stretch>
            <a:fillRect/>
          </a:stretch>
        </p:blipFill>
        <p:spPr>
          <a:xfrm>
            <a:off x="7612675" y="2852300"/>
            <a:ext cx="1330850" cy="1935525"/>
          </a:xfrm>
          <a:prstGeom prst="rect">
            <a:avLst/>
          </a:prstGeom>
          <a:noFill/>
          <a:ln>
            <a:noFill/>
          </a:ln>
        </p:spPr>
      </p:pic>
      <p:sp>
        <p:nvSpPr>
          <p:cNvPr id="140" name="Google Shape;140;p17"/>
          <p:cNvSpPr txBox="1"/>
          <p:nvPr>
            <p:ph idx="1" type="subTitle"/>
          </p:nvPr>
        </p:nvSpPr>
        <p:spPr>
          <a:xfrm>
            <a:off x="202150" y="3306175"/>
            <a:ext cx="3002400" cy="5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Raleway"/>
                <a:ea typeface="Raleway"/>
                <a:cs typeface="Raleway"/>
                <a:sym typeface="Raleway"/>
              </a:rPr>
              <a:t>Brought to you by</a:t>
            </a:r>
            <a:endParaRPr b="1" sz="1100">
              <a:latin typeface="Raleway"/>
              <a:ea typeface="Raleway"/>
              <a:cs typeface="Raleway"/>
              <a:sym typeface="Raleway"/>
            </a:endParaRPr>
          </a:p>
          <a:p>
            <a:pPr indent="0" lvl="0" marL="0" rtl="0" algn="ctr">
              <a:spcBef>
                <a:spcPts val="0"/>
              </a:spcBef>
              <a:spcAft>
                <a:spcPts val="0"/>
              </a:spcAft>
              <a:buNone/>
            </a:pPr>
            <a:r>
              <a:rPr i="1" lang="en" sz="1300">
                <a:latin typeface="Raleway"/>
                <a:ea typeface="Raleway"/>
                <a:cs typeface="Raleway"/>
                <a:sym typeface="Raleway"/>
              </a:rPr>
              <a:t>Miguel, Paola, Alicia &amp; Medha</a:t>
            </a:r>
            <a:endParaRPr b="1"/>
          </a:p>
        </p:txBody>
      </p:sp>
      <p:pic>
        <p:nvPicPr>
          <p:cNvPr descr="Portrait-oriented black smaptphone" id="141" name="Google Shape;141;p17"/>
          <p:cNvPicPr preferRelativeResize="0"/>
          <p:nvPr/>
        </p:nvPicPr>
        <p:blipFill rotWithShape="1">
          <a:blip r:embed="rId7">
            <a:alphaModFix/>
          </a:blip>
          <a:srcRect b="1820" l="-4010" r="4009" t="-1820"/>
          <a:stretch/>
        </p:blipFill>
        <p:spPr>
          <a:xfrm>
            <a:off x="7475525" y="2617413"/>
            <a:ext cx="1501850" cy="2356824"/>
          </a:xfrm>
          <a:prstGeom prst="rect">
            <a:avLst/>
          </a:prstGeom>
          <a:noFill/>
          <a:ln>
            <a:noFill/>
          </a:ln>
          <a:effectLst>
            <a:outerShdw rotWithShape="0" algn="bl">
              <a:srgbClr val="FFFFFF"/>
            </a:outerShdw>
            <a:reflection blurRad="0" dir="0" dist="0" endA="0" endPos="1000" fadeDir="5400012" kx="0" rotWithShape="0" algn="bl"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8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202" name="Shape 202"/>
        <p:cNvGrpSpPr/>
        <p:nvPr/>
      </p:nvGrpSpPr>
      <p:grpSpPr>
        <a:xfrm>
          <a:off x="0" y="0"/>
          <a:ext cx="0" cy="0"/>
          <a:chOff x="0" y="0"/>
          <a:chExt cx="0" cy="0"/>
        </a:xfrm>
      </p:grpSpPr>
      <p:sp>
        <p:nvSpPr>
          <p:cNvPr id="203" name="Google Shape;203;p26"/>
          <p:cNvSpPr txBox="1"/>
          <p:nvPr>
            <p:ph type="title"/>
          </p:nvPr>
        </p:nvSpPr>
        <p:spPr>
          <a:xfrm>
            <a:off x="1084800" y="1532775"/>
            <a:ext cx="7113900" cy="22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Out of the 1,982 news articles we web scraped from Facebook, can you guess how many articles are tested Fake?</a:t>
            </a:r>
            <a:endParaRPr sz="2700"/>
          </a:p>
          <a:p>
            <a:pPr indent="0" lvl="0" marL="0" rtl="0" algn="l">
              <a:spcBef>
                <a:spcPts val="0"/>
              </a:spcBef>
              <a:spcAft>
                <a:spcPts val="0"/>
              </a:spcAft>
              <a:buNone/>
            </a:pPr>
            <a:r>
              <a:t/>
            </a:r>
            <a:endParaRPr sz="2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7"/>
          <p:cNvPicPr preferRelativeResize="0"/>
          <p:nvPr/>
        </p:nvPicPr>
        <p:blipFill>
          <a:blip r:embed="rId3">
            <a:alphaModFix/>
          </a:blip>
          <a:stretch>
            <a:fillRect/>
          </a:stretch>
        </p:blipFill>
        <p:spPr>
          <a:xfrm>
            <a:off x="765525" y="788800"/>
            <a:ext cx="7612952" cy="3565900"/>
          </a:xfrm>
          <a:prstGeom prst="rect">
            <a:avLst/>
          </a:prstGeom>
          <a:noFill/>
          <a:ln>
            <a:noFill/>
          </a:ln>
        </p:spPr>
      </p:pic>
      <p:sp>
        <p:nvSpPr>
          <p:cNvPr id="209" name="Google Shape;209;p27"/>
          <p:cNvSpPr txBox="1"/>
          <p:nvPr/>
        </p:nvSpPr>
        <p:spPr>
          <a:xfrm>
            <a:off x="2643775" y="1851650"/>
            <a:ext cx="648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300">
                <a:latin typeface="Lato"/>
                <a:ea typeface="Lato"/>
                <a:cs typeface="Lato"/>
                <a:sym typeface="Lato"/>
              </a:rPr>
              <a:t>1477</a:t>
            </a:r>
            <a:endParaRPr b="1"/>
          </a:p>
        </p:txBody>
      </p:sp>
      <p:sp>
        <p:nvSpPr>
          <p:cNvPr id="210" name="Google Shape;210;p27"/>
          <p:cNvSpPr txBox="1"/>
          <p:nvPr/>
        </p:nvSpPr>
        <p:spPr>
          <a:xfrm>
            <a:off x="6149725" y="3300250"/>
            <a:ext cx="648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300">
                <a:latin typeface="Lato"/>
                <a:ea typeface="Lato"/>
                <a:cs typeface="Lato"/>
                <a:sym typeface="Lato"/>
              </a:rPr>
              <a:t>505</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214" name="Shape 214"/>
        <p:cNvGrpSpPr/>
        <p:nvPr/>
      </p:nvGrpSpPr>
      <p:grpSpPr>
        <a:xfrm>
          <a:off x="0" y="0"/>
          <a:ext cx="0" cy="0"/>
          <a:chOff x="0" y="0"/>
          <a:chExt cx="0" cy="0"/>
        </a:xfrm>
      </p:grpSpPr>
      <p:pic>
        <p:nvPicPr>
          <p:cNvPr id="215" name="Google Shape;215;p28"/>
          <p:cNvPicPr preferRelativeResize="0"/>
          <p:nvPr/>
        </p:nvPicPr>
        <p:blipFill>
          <a:blip r:embed="rId3">
            <a:alphaModFix/>
          </a:blip>
          <a:stretch>
            <a:fillRect/>
          </a:stretch>
        </p:blipFill>
        <p:spPr>
          <a:xfrm>
            <a:off x="152400" y="1023175"/>
            <a:ext cx="8839200" cy="3314700"/>
          </a:xfrm>
          <a:prstGeom prst="rect">
            <a:avLst/>
          </a:prstGeom>
          <a:noFill/>
          <a:ln>
            <a:noFill/>
          </a:ln>
        </p:spPr>
      </p:pic>
      <p:sp>
        <p:nvSpPr>
          <p:cNvPr id="216" name="Google Shape;216;p28"/>
          <p:cNvSpPr txBox="1"/>
          <p:nvPr/>
        </p:nvSpPr>
        <p:spPr>
          <a:xfrm>
            <a:off x="76200" y="220600"/>
            <a:ext cx="8991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lt1"/>
                </a:solidFill>
                <a:latin typeface="Raleway"/>
                <a:ea typeface="Raleway"/>
                <a:cs typeface="Raleway"/>
                <a:sym typeface="Raleway"/>
              </a:rPr>
              <a:t>Summary of All News Channels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220" name="Shape 220"/>
        <p:cNvGrpSpPr/>
        <p:nvPr/>
      </p:nvGrpSpPr>
      <p:grpSpPr>
        <a:xfrm>
          <a:off x="0" y="0"/>
          <a:ext cx="0" cy="0"/>
          <a:chOff x="0" y="0"/>
          <a:chExt cx="0" cy="0"/>
        </a:xfrm>
      </p:grpSpPr>
      <p:sp>
        <p:nvSpPr>
          <p:cNvPr id="221" name="Google Shape;221;p29"/>
          <p:cNvSpPr txBox="1"/>
          <p:nvPr>
            <p:ph type="title"/>
          </p:nvPr>
        </p:nvSpPr>
        <p:spPr>
          <a:xfrm>
            <a:off x="740650" y="1327025"/>
            <a:ext cx="7571100" cy="22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Facebook posts from: BBC, </a:t>
            </a:r>
            <a:r>
              <a:rPr lang="en" sz="2700"/>
              <a:t>Buzzfeed Politics, Conservative Post, CNN, </a:t>
            </a:r>
            <a:r>
              <a:rPr lang="en" sz="2700"/>
              <a:t>Daily Mail, Fox News</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rPr lang="en" sz="2700">
                <a:solidFill>
                  <a:srgbClr val="F4CCCC"/>
                </a:solidFill>
              </a:rPr>
              <a:t>Take a guess, which news sources contribute the most “Fake" News?</a:t>
            </a:r>
            <a:endParaRPr b="0" sz="1200">
              <a:solidFill>
                <a:srgbClr val="F4CCCC"/>
              </a:solidFill>
              <a:highlight>
                <a:srgbClr val="FFFFFF"/>
              </a:highlight>
              <a:latin typeface="Arial"/>
              <a:ea typeface="Arial"/>
              <a:cs typeface="Arial"/>
              <a:sym typeface="Arial"/>
            </a:endParaRPr>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225" name="Shape 225"/>
        <p:cNvGrpSpPr/>
        <p:nvPr/>
      </p:nvGrpSpPr>
      <p:grpSpPr>
        <a:xfrm>
          <a:off x="0" y="0"/>
          <a:ext cx="0" cy="0"/>
          <a:chOff x="0" y="0"/>
          <a:chExt cx="0" cy="0"/>
        </a:xfrm>
      </p:grpSpPr>
      <p:pic>
        <p:nvPicPr>
          <p:cNvPr id="226" name="Google Shape;226;p30"/>
          <p:cNvPicPr preferRelativeResize="0"/>
          <p:nvPr/>
        </p:nvPicPr>
        <p:blipFill>
          <a:blip r:embed="rId3">
            <a:alphaModFix/>
          </a:blip>
          <a:stretch>
            <a:fillRect/>
          </a:stretch>
        </p:blipFill>
        <p:spPr>
          <a:xfrm>
            <a:off x="164600" y="864100"/>
            <a:ext cx="8862050" cy="4127000"/>
          </a:xfrm>
          <a:prstGeom prst="rect">
            <a:avLst/>
          </a:prstGeom>
          <a:noFill/>
          <a:ln>
            <a:noFill/>
          </a:ln>
        </p:spPr>
      </p:pic>
      <p:sp>
        <p:nvSpPr>
          <p:cNvPr id="227" name="Google Shape;227;p30"/>
          <p:cNvSpPr txBox="1"/>
          <p:nvPr/>
        </p:nvSpPr>
        <p:spPr>
          <a:xfrm>
            <a:off x="164600" y="226325"/>
            <a:ext cx="8862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4CCCC"/>
                </a:solidFill>
                <a:latin typeface="Raleway"/>
                <a:ea typeface="Raleway"/>
                <a:cs typeface="Raleway"/>
                <a:sym typeface="Raleway"/>
              </a:rPr>
              <a:t>The winners: Daily Mail, Conservative Post, BBC</a:t>
            </a:r>
            <a:endParaRPr b="1" sz="2800">
              <a:solidFill>
                <a:srgbClr val="F4CCCC"/>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
        <p:nvSpPr>
          <p:cNvPr id="228" name="Google Shape;228;p30"/>
          <p:cNvSpPr txBox="1"/>
          <p:nvPr/>
        </p:nvSpPr>
        <p:spPr>
          <a:xfrm>
            <a:off x="1306450" y="1203575"/>
            <a:ext cx="5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324</a:t>
            </a:r>
            <a:endParaRPr>
              <a:latin typeface="Lato"/>
              <a:ea typeface="Lato"/>
              <a:cs typeface="Lato"/>
              <a:sym typeface="Lato"/>
            </a:endParaRPr>
          </a:p>
        </p:txBody>
      </p:sp>
      <p:sp>
        <p:nvSpPr>
          <p:cNvPr id="229" name="Google Shape;229;p30"/>
          <p:cNvSpPr txBox="1"/>
          <p:nvPr/>
        </p:nvSpPr>
        <p:spPr>
          <a:xfrm>
            <a:off x="2623200" y="1512200"/>
            <a:ext cx="5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300</a:t>
            </a:r>
            <a:endParaRPr>
              <a:latin typeface="Lato"/>
              <a:ea typeface="Lato"/>
              <a:cs typeface="Lato"/>
              <a:sym typeface="Lato"/>
            </a:endParaRPr>
          </a:p>
        </p:txBody>
      </p:sp>
      <p:sp>
        <p:nvSpPr>
          <p:cNvPr id="230" name="Google Shape;230;p30"/>
          <p:cNvSpPr txBox="1"/>
          <p:nvPr/>
        </p:nvSpPr>
        <p:spPr>
          <a:xfrm>
            <a:off x="4001650" y="1861925"/>
            <a:ext cx="52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260</a:t>
            </a:r>
            <a:endParaRPr>
              <a:latin typeface="Lato"/>
              <a:ea typeface="Lato"/>
              <a:cs typeface="Lato"/>
              <a:sym typeface="Lato"/>
            </a:endParaRPr>
          </a:p>
        </p:txBody>
      </p:sp>
      <p:sp>
        <p:nvSpPr>
          <p:cNvPr id="231" name="Google Shape;231;p30"/>
          <p:cNvSpPr txBox="1"/>
          <p:nvPr/>
        </p:nvSpPr>
        <p:spPr>
          <a:xfrm>
            <a:off x="5297800" y="2129400"/>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236</a:t>
            </a:r>
            <a:endParaRPr>
              <a:latin typeface="Lato"/>
              <a:ea typeface="Lato"/>
              <a:cs typeface="Lato"/>
              <a:sym typeface="Lato"/>
            </a:endParaRPr>
          </a:p>
        </p:txBody>
      </p:sp>
      <p:sp>
        <p:nvSpPr>
          <p:cNvPr id="232" name="Google Shape;232;p30"/>
          <p:cNvSpPr txBox="1"/>
          <p:nvPr/>
        </p:nvSpPr>
        <p:spPr>
          <a:xfrm>
            <a:off x="6678525" y="2529600"/>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200</a:t>
            </a:r>
            <a:endParaRPr>
              <a:latin typeface="Lato"/>
              <a:ea typeface="Lato"/>
              <a:cs typeface="Lato"/>
              <a:sym typeface="Lato"/>
            </a:endParaRPr>
          </a:p>
        </p:txBody>
      </p:sp>
      <p:sp>
        <p:nvSpPr>
          <p:cNvPr id="233" name="Google Shape;233;p30"/>
          <p:cNvSpPr txBox="1"/>
          <p:nvPr/>
        </p:nvSpPr>
        <p:spPr>
          <a:xfrm>
            <a:off x="7451375" y="2844550"/>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185</a:t>
            </a:r>
            <a:endParaRPr>
              <a:latin typeface="Lato"/>
              <a:ea typeface="Lato"/>
              <a:cs typeface="Lato"/>
              <a:sym typeface="Lato"/>
            </a:endParaRPr>
          </a:p>
        </p:txBody>
      </p:sp>
      <p:sp>
        <p:nvSpPr>
          <p:cNvPr id="234" name="Google Shape;234;p30"/>
          <p:cNvSpPr txBox="1"/>
          <p:nvPr/>
        </p:nvSpPr>
        <p:spPr>
          <a:xfrm>
            <a:off x="7894025" y="313627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135</a:t>
            </a:r>
            <a:endParaRPr>
              <a:latin typeface="Lato"/>
              <a:ea typeface="Lato"/>
              <a:cs typeface="Lato"/>
              <a:sym typeface="Lato"/>
            </a:endParaRPr>
          </a:p>
        </p:txBody>
      </p:sp>
      <p:sp>
        <p:nvSpPr>
          <p:cNvPr id="235" name="Google Shape;235;p30"/>
          <p:cNvSpPr txBox="1"/>
          <p:nvPr/>
        </p:nvSpPr>
        <p:spPr>
          <a:xfrm>
            <a:off x="6119075" y="348607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112</a:t>
            </a:r>
            <a:endParaRPr>
              <a:latin typeface="Lato"/>
              <a:ea typeface="Lato"/>
              <a:cs typeface="Lato"/>
              <a:sym typeface="Lato"/>
            </a:endParaRPr>
          </a:p>
        </p:txBody>
      </p:sp>
      <p:sp>
        <p:nvSpPr>
          <p:cNvPr id="236" name="Google Shape;236;p30"/>
          <p:cNvSpPr txBox="1"/>
          <p:nvPr/>
        </p:nvSpPr>
        <p:spPr>
          <a:xfrm>
            <a:off x="4750475" y="342947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114</a:t>
            </a:r>
            <a:endParaRPr>
              <a:latin typeface="Lato"/>
              <a:ea typeface="Lato"/>
              <a:cs typeface="Lato"/>
              <a:sym typeface="Lato"/>
            </a:endParaRPr>
          </a:p>
        </p:txBody>
      </p:sp>
      <p:sp>
        <p:nvSpPr>
          <p:cNvPr id="237" name="Google Shape;237;p30"/>
          <p:cNvSpPr txBox="1"/>
          <p:nvPr/>
        </p:nvSpPr>
        <p:spPr>
          <a:xfrm>
            <a:off x="3401200" y="4185600"/>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14</a:t>
            </a:r>
            <a:endParaRPr>
              <a:latin typeface="Lato"/>
              <a:ea typeface="Lato"/>
              <a:cs typeface="Lato"/>
              <a:sym typeface="Lato"/>
            </a:endParaRPr>
          </a:p>
        </p:txBody>
      </p:sp>
      <p:sp>
        <p:nvSpPr>
          <p:cNvPr id="238" name="Google Shape;238;p30"/>
          <p:cNvSpPr txBox="1"/>
          <p:nvPr/>
        </p:nvSpPr>
        <p:spPr>
          <a:xfrm>
            <a:off x="2053925" y="370812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53</a:t>
            </a:r>
            <a:endParaRPr>
              <a:latin typeface="Lato"/>
              <a:ea typeface="Lato"/>
              <a:cs typeface="Lato"/>
              <a:sym typeface="Lato"/>
            </a:endParaRPr>
          </a:p>
        </p:txBody>
      </p:sp>
      <p:sp>
        <p:nvSpPr>
          <p:cNvPr id="239" name="Google Shape;239;p30"/>
          <p:cNvSpPr txBox="1"/>
          <p:nvPr/>
        </p:nvSpPr>
        <p:spPr>
          <a:xfrm>
            <a:off x="724150" y="382967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49</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1"/>
          <p:cNvPicPr preferRelativeResize="0"/>
          <p:nvPr/>
        </p:nvPicPr>
        <p:blipFill>
          <a:blip r:embed="rId3">
            <a:alphaModFix/>
          </a:blip>
          <a:stretch>
            <a:fillRect/>
          </a:stretch>
        </p:blipFill>
        <p:spPr>
          <a:xfrm>
            <a:off x="254313" y="857250"/>
            <a:ext cx="8635376" cy="3429000"/>
          </a:xfrm>
          <a:prstGeom prst="rect">
            <a:avLst/>
          </a:prstGeom>
          <a:noFill/>
          <a:ln>
            <a:noFill/>
          </a:ln>
        </p:spPr>
      </p:pic>
      <p:sp>
        <p:nvSpPr>
          <p:cNvPr id="245" name="Google Shape;245;p31"/>
          <p:cNvSpPr txBox="1"/>
          <p:nvPr/>
        </p:nvSpPr>
        <p:spPr>
          <a:xfrm>
            <a:off x="1853588" y="154147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CE5CD"/>
                </a:solidFill>
                <a:latin typeface="Lato"/>
                <a:ea typeface="Lato"/>
                <a:cs typeface="Lato"/>
                <a:sym typeface="Lato"/>
              </a:rPr>
              <a:t>187k</a:t>
            </a:r>
            <a:endParaRPr>
              <a:solidFill>
                <a:srgbClr val="FCE5CD"/>
              </a:solidFill>
              <a:latin typeface="Lato"/>
              <a:ea typeface="Lato"/>
              <a:cs typeface="Lato"/>
              <a:sym typeface="Lato"/>
            </a:endParaRPr>
          </a:p>
        </p:txBody>
      </p:sp>
      <p:sp>
        <p:nvSpPr>
          <p:cNvPr id="246" name="Google Shape;246;p31"/>
          <p:cNvSpPr txBox="1"/>
          <p:nvPr/>
        </p:nvSpPr>
        <p:spPr>
          <a:xfrm>
            <a:off x="1853588" y="222797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134k</a:t>
            </a:r>
            <a:endParaRPr>
              <a:latin typeface="Lato"/>
              <a:ea typeface="Lato"/>
              <a:cs typeface="Lato"/>
              <a:sym typeface="Lato"/>
            </a:endParaRPr>
          </a:p>
        </p:txBody>
      </p:sp>
      <p:sp>
        <p:nvSpPr>
          <p:cNvPr id="247" name="Google Shape;247;p31"/>
          <p:cNvSpPr txBox="1"/>
          <p:nvPr/>
        </p:nvSpPr>
        <p:spPr>
          <a:xfrm>
            <a:off x="4445663" y="228747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134k</a:t>
            </a:r>
            <a:endParaRPr>
              <a:latin typeface="Lato"/>
              <a:ea typeface="Lato"/>
              <a:cs typeface="Lato"/>
              <a:sym typeface="Lato"/>
            </a:endParaRPr>
          </a:p>
        </p:txBody>
      </p:sp>
      <p:sp>
        <p:nvSpPr>
          <p:cNvPr id="248" name="Google Shape;248;p31"/>
          <p:cNvSpPr txBox="1"/>
          <p:nvPr/>
        </p:nvSpPr>
        <p:spPr>
          <a:xfrm>
            <a:off x="6920188" y="172002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134k</a:t>
            </a:r>
            <a:endParaRPr>
              <a:latin typeface="Lato"/>
              <a:ea typeface="Lato"/>
              <a:cs typeface="Lato"/>
              <a:sym typeface="Lato"/>
            </a:endParaRPr>
          </a:p>
        </p:txBody>
      </p:sp>
      <p:sp>
        <p:nvSpPr>
          <p:cNvPr id="249" name="Google Shape;249;p31"/>
          <p:cNvSpPr txBox="1"/>
          <p:nvPr/>
        </p:nvSpPr>
        <p:spPr>
          <a:xfrm>
            <a:off x="6920188" y="2371650"/>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121k</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idx="1" type="body"/>
          </p:nvPr>
        </p:nvSpPr>
        <p:spPr>
          <a:xfrm>
            <a:off x="727650" y="1358800"/>
            <a:ext cx="7688700" cy="3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Jurors In Derek Chauvin’s Trial Think About Black Lives Matter, Defund The Police, Racial Justice Protests” - </a:t>
            </a:r>
            <a:r>
              <a:rPr b="1" lang="en">
                <a:solidFill>
                  <a:srgbClr val="FF0000"/>
                </a:solidFill>
              </a:rPr>
              <a:t>BuzzFeed Politics - 187k Likes</a:t>
            </a:r>
            <a:r>
              <a:rPr b="1" lang="en"/>
              <a:t> </a:t>
            </a:r>
            <a:r>
              <a:rPr lang="en"/>
              <a:t>- 32k Comments - 23k Shares</a:t>
            </a:r>
            <a:endParaRPr/>
          </a:p>
          <a:p>
            <a:pPr indent="0" lvl="0" marL="0" rtl="0" algn="l">
              <a:spcBef>
                <a:spcPts val="1600"/>
              </a:spcBef>
              <a:spcAft>
                <a:spcPts val="0"/>
              </a:spcAft>
              <a:buNone/>
            </a:pPr>
            <a:r>
              <a:rPr lang="en"/>
              <a:t>“A beautiful tribute from Call the Midwife to mothers and their children, and to babies lost but never forgotten” - </a:t>
            </a:r>
            <a:r>
              <a:rPr b="1" lang="en">
                <a:solidFill>
                  <a:srgbClr val="FF0000"/>
                </a:solidFill>
              </a:rPr>
              <a:t>BBC - 134k Likes</a:t>
            </a:r>
            <a:r>
              <a:rPr lang="en"/>
              <a:t> - 59k Comments - 20k Shares</a:t>
            </a:r>
            <a:endParaRPr/>
          </a:p>
          <a:p>
            <a:pPr indent="0" lvl="0" marL="0" rtl="0" algn="l">
              <a:spcBef>
                <a:spcPts val="1600"/>
              </a:spcBef>
              <a:spcAft>
                <a:spcPts val="0"/>
              </a:spcAft>
              <a:buNone/>
            </a:pPr>
            <a:r>
              <a:rPr lang="en">
                <a:solidFill>
                  <a:srgbClr val="4A86E8"/>
                </a:solidFill>
              </a:rPr>
              <a:t>“Prosecutors Say The Oath Keepers’ Leader Directed Followers During Capitol Riot”</a:t>
            </a:r>
            <a:r>
              <a:rPr lang="en"/>
              <a:t> -  134k Likes - 3.1k Comments" - </a:t>
            </a:r>
            <a:r>
              <a:rPr b="1" lang="en">
                <a:solidFill>
                  <a:srgbClr val="FF0000"/>
                </a:solidFill>
              </a:rPr>
              <a:t>BuzzFeed Politics -</a:t>
            </a:r>
            <a:r>
              <a:rPr b="1" lang="en" sz="900">
                <a:solidFill>
                  <a:srgbClr val="FF0000"/>
                </a:solidFill>
                <a:latin typeface="Arial"/>
                <a:ea typeface="Arial"/>
                <a:cs typeface="Arial"/>
                <a:sym typeface="Arial"/>
              </a:rPr>
              <a:t> </a:t>
            </a:r>
            <a:r>
              <a:rPr b="1" lang="en">
                <a:solidFill>
                  <a:srgbClr val="FF0000"/>
                </a:solidFill>
              </a:rPr>
              <a:t>134k Likes </a:t>
            </a:r>
            <a:r>
              <a:rPr lang="en"/>
              <a:t>- 59k Comments - 20k Shares</a:t>
            </a:r>
            <a:endParaRPr/>
          </a:p>
          <a:p>
            <a:pPr indent="0" lvl="0" marL="0" rtl="0" algn="l">
              <a:spcBef>
                <a:spcPts val="1600"/>
              </a:spcBef>
              <a:spcAft>
                <a:spcPts val="0"/>
              </a:spcAft>
              <a:buNone/>
            </a:pPr>
            <a:r>
              <a:rPr lang="en">
                <a:solidFill>
                  <a:srgbClr val="4A86E8"/>
                </a:solidFill>
              </a:rPr>
              <a:t>“White House says Biden is 'quite busy' after Putin invites president for 'live' chat”</a:t>
            </a:r>
            <a:r>
              <a:rPr lang="en"/>
              <a:t> - </a:t>
            </a:r>
            <a:r>
              <a:rPr b="1" lang="en">
                <a:solidFill>
                  <a:srgbClr val="FF0000"/>
                </a:solidFill>
              </a:rPr>
              <a:t>Fox News - 134k Likes</a:t>
            </a:r>
            <a:r>
              <a:rPr lang="en"/>
              <a:t> - 59k Comments - 20k Shares</a:t>
            </a:r>
            <a:endParaRPr/>
          </a:p>
          <a:p>
            <a:pPr indent="0" lvl="0" marL="0" rtl="0" algn="l">
              <a:spcBef>
                <a:spcPts val="1600"/>
              </a:spcBef>
              <a:spcAft>
                <a:spcPts val="0"/>
              </a:spcAft>
              <a:buNone/>
            </a:pPr>
            <a:r>
              <a:rPr lang="en">
                <a:solidFill>
                  <a:srgbClr val="4A86E8"/>
                </a:solidFill>
              </a:rPr>
              <a:t>“Trump returning to social media with 'his own platform' in 2-3 months: adviser”</a:t>
            </a:r>
            <a:r>
              <a:rPr lang="en"/>
              <a:t> - </a:t>
            </a:r>
            <a:r>
              <a:rPr b="1" lang="en">
                <a:solidFill>
                  <a:srgbClr val="FF0000"/>
                </a:solidFill>
              </a:rPr>
              <a:t>Fox News - 121k Likes</a:t>
            </a:r>
            <a:r>
              <a:rPr lang="en"/>
              <a:t> - 16k Comments - 9k Shares </a:t>
            </a:r>
            <a:endParaRPr/>
          </a:p>
          <a:p>
            <a:pPr indent="0" lvl="0" marL="0" rtl="0" algn="l">
              <a:spcBef>
                <a:spcPts val="1600"/>
              </a:spcBef>
              <a:spcAft>
                <a:spcPts val="0"/>
              </a:spcAft>
              <a:buNone/>
            </a:pPr>
            <a:r>
              <a:t/>
            </a:r>
            <a:endParaRPr sz="750">
              <a:solidFill>
                <a:srgbClr val="000000"/>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50000"/>
              </a:lnSpc>
              <a:spcBef>
                <a:spcPts val="1600"/>
              </a:spcBef>
              <a:spcAft>
                <a:spcPts val="1600"/>
              </a:spcAft>
              <a:buNone/>
            </a:pPr>
            <a:r>
              <a:t/>
            </a:r>
            <a:endParaRPr sz="750">
              <a:solidFill>
                <a:srgbClr val="000000"/>
              </a:solidFill>
              <a:latin typeface="Arial"/>
              <a:ea typeface="Arial"/>
              <a:cs typeface="Arial"/>
              <a:sym typeface="Arial"/>
            </a:endParaRPr>
          </a:p>
        </p:txBody>
      </p:sp>
      <p:sp>
        <p:nvSpPr>
          <p:cNvPr id="255" name="Google Shape;255;p32"/>
          <p:cNvSpPr txBox="1"/>
          <p:nvPr>
            <p:ph type="title"/>
          </p:nvPr>
        </p:nvSpPr>
        <p:spPr>
          <a:xfrm>
            <a:off x="727650" y="568500"/>
            <a:ext cx="4755300" cy="6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Most-Liked </a:t>
            </a:r>
            <a:r>
              <a:rPr lang="en"/>
              <a:t>Article Titles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3"/>
          <p:cNvPicPr preferRelativeResize="0"/>
          <p:nvPr/>
        </p:nvPicPr>
        <p:blipFill>
          <a:blip r:embed="rId3">
            <a:alphaModFix/>
          </a:blip>
          <a:stretch>
            <a:fillRect/>
          </a:stretch>
        </p:blipFill>
        <p:spPr>
          <a:xfrm>
            <a:off x="498350" y="857250"/>
            <a:ext cx="8147300" cy="3429000"/>
          </a:xfrm>
          <a:prstGeom prst="rect">
            <a:avLst/>
          </a:prstGeom>
          <a:noFill/>
          <a:ln>
            <a:noFill/>
          </a:ln>
        </p:spPr>
      </p:pic>
      <p:sp>
        <p:nvSpPr>
          <p:cNvPr id="261" name="Google Shape;261;p33"/>
          <p:cNvSpPr txBox="1"/>
          <p:nvPr/>
        </p:nvSpPr>
        <p:spPr>
          <a:xfrm>
            <a:off x="1754350" y="150062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CE5CD"/>
                </a:solidFill>
                <a:latin typeface="Lato"/>
                <a:ea typeface="Lato"/>
                <a:cs typeface="Lato"/>
                <a:sym typeface="Lato"/>
              </a:rPr>
              <a:t>30k</a:t>
            </a:r>
            <a:endParaRPr>
              <a:solidFill>
                <a:srgbClr val="FCE5CD"/>
              </a:solidFill>
              <a:latin typeface="Lato"/>
              <a:ea typeface="Lato"/>
              <a:cs typeface="Lato"/>
              <a:sym typeface="Lato"/>
            </a:endParaRPr>
          </a:p>
        </p:txBody>
      </p:sp>
      <p:sp>
        <p:nvSpPr>
          <p:cNvPr id="262" name="Google Shape;262;p33"/>
          <p:cNvSpPr txBox="1"/>
          <p:nvPr/>
        </p:nvSpPr>
        <p:spPr>
          <a:xfrm>
            <a:off x="3543850" y="142082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CE5CD"/>
                </a:solidFill>
                <a:latin typeface="Lato"/>
                <a:ea typeface="Lato"/>
                <a:cs typeface="Lato"/>
                <a:sym typeface="Lato"/>
              </a:rPr>
              <a:t>30k</a:t>
            </a:r>
            <a:endParaRPr>
              <a:solidFill>
                <a:srgbClr val="FCE5CD"/>
              </a:solidFill>
              <a:latin typeface="Lato"/>
              <a:ea typeface="Lato"/>
              <a:cs typeface="Lato"/>
              <a:sym typeface="Lato"/>
            </a:endParaRPr>
          </a:p>
        </p:txBody>
      </p:sp>
      <p:sp>
        <p:nvSpPr>
          <p:cNvPr id="263" name="Google Shape;263;p33"/>
          <p:cNvSpPr txBox="1"/>
          <p:nvPr/>
        </p:nvSpPr>
        <p:spPr>
          <a:xfrm>
            <a:off x="5275300" y="150062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CE5CD"/>
                </a:solidFill>
                <a:latin typeface="Lato"/>
                <a:ea typeface="Lato"/>
                <a:cs typeface="Lato"/>
                <a:sym typeface="Lato"/>
              </a:rPr>
              <a:t>30k</a:t>
            </a:r>
            <a:endParaRPr>
              <a:solidFill>
                <a:srgbClr val="FCE5CD"/>
              </a:solidFill>
              <a:latin typeface="Lato"/>
              <a:ea typeface="Lato"/>
              <a:cs typeface="Lato"/>
              <a:sym typeface="Lato"/>
            </a:endParaRPr>
          </a:p>
        </p:txBody>
      </p:sp>
      <p:sp>
        <p:nvSpPr>
          <p:cNvPr id="264" name="Google Shape;264;p33"/>
          <p:cNvSpPr txBox="1"/>
          <p:nvPr/>
        </p:nvSpPr>
        <p:spPr>
          <a:xfrm>
            <a:off x="3488700" y="195782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24</a:t>
            </a:r>
            <a:r>
              <a:rPr lang="en">
                <a:latin typeface="Lato"/>
                <a:ea typeface="Lato"/>
                <a:cs typeface="Lato"/>
                <a:sym typeface="Lato"/>
              </a:rPr>
              <a:t>k</a:t>
            </a:r>
            <a:endParaRPr>
              <a:latin typeface="Lato"/>
              <a:ea typeface="Lato"/>
              <a:cs typeface="Lato"/>
              <a:sym typeface="Lato"/>
            </a:endParaRPr>
          </a:p>
        </p:txBody>
      </p:sp>
      <p:sp>
        <p:nvSpPr>
          <p:cNvPr id="265" name="Google Shape;265;p33"/>
          <p:cNvSpPr txBox="1"/>
          <p:nvPr/>
        </p:nvSpPr>
        <p:spPr>
          <a:xfrm>
            <a:off x="7124275" y="200572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24k</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nvSpPr>
        <p:spPr>
          <a:xfrm>
            <a:off x="729450" y="617225"/>
            <a:ext cx="5586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Most-Shared Article Titles</a:t>
            </a:r>
            <a:endParaRPr b="1" sz="3000">
              <a:solidFill>
                <a:schemeClr val="dk2"/>
              </a:solidFill>
              <a:latin typeface="Raleway"/>
              <a:ea typeface="Raleway"/>
              <a:cs typeface="Raleway"/>
              <a:sym typeface="Raleway"/>
            </a:endParaRPr>
          </a:p>
        </p:txBody>
      </p:sp>
      <p:sp>
        <p:nvSpPr>
          <p:cNvPr id="271" name="Google Shape;271;p34"/>
          <p:cNvSpPr txBox="1"/>
          <p:nvPr>
            <p:ph idx="1" type="body"/>
          </p:nvPr>
        </p:nvSpPr>
        <p:spPr>
          <a:xfrm>
            <a:off x="727650" y="1358800"/>
            <a:ext cx="7688700" cy="348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“Vertical farms are popping up all over the world.</a:t>
            </a:r>
            <a:r>
              <a:rPr lang="en"/>
              <a:t>” - </a:t>
            </a:r>
            <a:r>
              <a:rPr b="1" lang="en">
                <a:solidFill>
                  <a:srgbClr val="FF0000"/>
                </a:solidFill>
              </a:rPr>
              <a:t>BBC</a:t>
            </a:r>
            <a:r>
              <a:rPr b="1" lang="en">
                <a:solidFill>
                  <a:srgbClr val="FF0000"/>
                </a:solidFill>
              </a:rPr>
              <a:t> - </a:t>
            </a:r>
            <a:r>
              <a:rPr b="1" lang="en">
                <a:solidFill>
                  <a:srgbClr val="FF0000"/>
                </a:solidFill>
              </a:rPr>
              <a:t>30k Shares </a:t>
            </a:r>
            <a:r>
              <a:rPr lang="en"/>
              <a:t>- 1.1k Likes</a:t>
            </a:r>
            <a:r>
              <a:rPr lang="en"/>
              <a:t> -</a:t>
            </a:r>
            <a:r>
              <a:rPr lang="en"/>
              <a:t>37 Comments</a:t>
            </a:r>
            <a:endParaRPr/>
          </a:p>
          <a:p>
            <a:pPr indent="0" lvl="0" marL="0" rtl="0" algn="l">
              <a:spcBef>
                <a:spcPts val="1600"/>
              </a:spcBef>
              <a:spcAft>
                <a:spcPts val="0"/>
              </a:spcAft>
              <a:buNone/>
            </a:pPr>
            <a:r>
              <a:rPr lang="en">
                <a:solidFill>
                  <a:srgbClr val="4A86E8"/>
                </a:solidFill>
              </a:rPr>
              <a:t>“Tucker Carlson: From Andrew Cuomo To The Lincoln Project, Media Protected The Worst Of Politics”</a:t>
            </a:r>
            <a:r>
              <a:rPr lang="en"/>
              <a:t> - </a:t>
            </a:r>
            <a:r>
              <a:rPr b="1" lang="en">
                <a:solidFill>
                  <a:srgbClr val="FF0000"/>
                </a:solidFill>
              </a:rPr>
              <a:t>Conservative Post </a:t>
            </a:r>
            <a:r>
              <a:rPr b="1" lang="en">
                <a:solidFill>
                  <a:srgbClr val="FF0000"/>
                </a:solidFill>
              </a:rPr>
              <a:t>- </a:t>
            </a:r>
            <a:r>
              <a:rPr b="1" lang="en">
                <a:solidFill>
                  <a:srgbClr val="FF0000"/>
                </a:solidFill>
              </a:rPr>
              <a:t>30k Shares </a:t>
            </a:r>
            <a:r>
              <a:rPr lang="en"/>
              <a:t>- 204 Likes - </a:t>
            </a:r>
            <a:r>
              <a:rPr lang="en"/>
              <a:t>37 Comments </a:t>
            </a:r>
            <a:endParaRPr/>
          </a:p>
          <a:p>
            <a:pPr indent="0" lvl="0" marL="0" rtl="0" algn="l">
              <a:spcBef>
                <a:spcPts val="1600"/>
              </a:spcBef>
              <a:spcAft>
                <a:spcPts val="0"/>
              </a:spcAft>
              <a:buNone/>
            </a:pPr>
            <a:r>
              <a:rPr lang="en">
                <a:solidFill>
                  <a:srgbClr val="4A86E8"/>
                </a:solidFill>
              </a:rPr>
              <a:t>“Biden administration awards ICE $86M contract to secure hotel rooms for illegal families"</a:t>
            </a:r>
            <a:r>
              <a:rPr lang="en"/>
              <a:t> -</a:t>
            </a:r>
            <a:r>
              <a:rPr b="1" lang="en">
                <a:solidFill>
                  <a:srgbClr val="FF0000"/>
                </a:solidFill>
              </a:rPr>
              <a:t> Fox News - 30k Shares</a:t>
            </a:r>
            <a:r>
              <a:rPr lang="en"/>
              <a:t> - 91k Likes - 41k Comments </a:t>
            </a:r>
            <a:endParaRPr/>
          </a:p>
          <a:p>
            <a:pPr indent="0" lvl="0" marL="0" rtl="0" algn="l">
              <a:spcBef>
                <a:spcPts val="1600"/>
              </a:spcBef>
              <a:spcAft>
                <a:spcPts val="0"/>
              </a:spcAft>
              <a:buNone/>
            </a:pPr>
            <a:r>
              <a:rPr lang="en"/>
              <a:t>“This Woman Also Got A Hilariously Unfortunate Tattoo Because This Era Is Truly Batshit” -</a:t>
            </a:r>
            <a:r>
              <a:rPr b="1" lang="en">
                <a:solidFill>
                  <a:srgbClr val="FF0000"/>
                </a:solidFill>
              </a:rPr>
              <a:t> BuzzFeed Politics - 24k Shares </a:t>
            </a:r>
            <a:r>
              <a:rPr lang="en"/>
              <a:t>- 134k Likes - 9k Comments </a:t>
            </a:r>
            <a:endParaRPr/>
          </a:p>
          <a:p>
            <a:pPr indent="0" lvl="0" marL="0" rtl="0" algn="l">
              <a:spcBef>
                <a:spcPts val="1600"/>
              </a:spcBef>
              <a:spcAft>
                <a:spcPts val="0"/>
              </a:spcAft>
              <a:buNone/>
            </a:pPr>
            <a:r>
              <a:rPr lang="en">
                <a:solidFill>
                  <a:srgbClr val="4A86E8"/>
                </a:solidFill>
              </a:rPr>
              <a:t>“Tim Allen Rips American Tax System, Says He ‘Liked’ That Trump ‘P***ed People Off’”</a:t>
            </a:r>
            <a:r>
              <a:rPr lang="en"/>
              <a:t> - </a:t>
            </a:r>
            <a:r>
              <a:rPr b="1" lang="en">
                <a:solidFill>
                  <a:srgbClr val="FF0000"/>
                </a:solidFill>
              </a:rPr>
              <a:t>Conservative Post - 24k Shares</a:t>
            </a:r>
            <a:r>
              <a:rPr lang="en"/>
              <a:t> - 203 Likes - 9</a:t>
            </a:r>
            <a:r>
              <a:rPr lang="en"/>
              <a:t>k Comments </a:t>
            </a:r>
            <a:endParaRPr sz="750">
              <a:solidFill>
                <a:srgbClr val="000000"/>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lnSpc>
                <a:spcPct val="150000"/>
              </a:lnSpc>
              <a:spcBef>
                <a:spcPts val="1600"/>
              </a:spcBef>
              <a:spcAft>
                <a:spcPts val="1600"/>
              </a:spcAft>
              <a:buNone/>
            </a:pPr>
            <a:r>
              <a:t/>
            </a:r>
            <a:endParaRPr sz="75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5"/>
          <p:cNvPicPr preferRelativeResize="0"/>
          <p:nvPr/>
        </p:nvPicPr>
        <p:blipFill>
          <a:blip r:embed="rId3">
            <a:alphaModFix/>
          </a:blip>
          <a:stretch>
            <a:fillRect/>
          </a:stretch>
        </p:blipFill>
        <p:spPr>
          <a:xfrm>
            <a:off x="152400" y="694188"/>
            <a:ext cx="8839200" cy="3755125"/>
          </a:xfrm>
          <a:prstGeom prst="rect">
            <a:avLst/>
          </a:prstGeom>
          <a:noFill/>
          <a:ln>
            <a:noFill/>
          </a:ln>
        </p:spPr>
      </p:pic>
      <p:sp>
        <p:nvSpPr>
          <p:cNvPr id="277" name="Google Shape;277;p35"/>
          <p:cNvSpPr txBox="1"/>
          <p:nvPr/>
        </p:nvSpPr>
        <p:spPr>
          <a:xfrm>
            <a:off x="2304400" y="1061463"/>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187</a:t>
            </a:r>
            <a:r>
              <a:rPr lang="en">
                <a:latin typeface="Lato"/>
                <a:ea typeface="Lato"/>
                <a:cs typeface="Lato"/>
                <a:sym typeface="Lato"/>
              </a:rPr>
              <a:t>k</a:t>
            </a:r>
            <a:endParaRPr>
              <a:latin typeface="Lato"/>
              <a:ea typeface="Lato"/>
              <a:cs typeface="Lato"/>
              <a:sym typeface="Lato"/>
            </a:endParaRPr>
          </a:p>
        </p:txBody>
      </p:sp>
      <p:sp>
        <p:nvSpPr>
          <p:cNvPr id="278" name="Google Shape;278;p35"/>
          <p:cNvSpPr txBox="1"/>
          <p:nvPr/>
        </p:nvSpPr>
        <p:spPr>
          <a:xfrm>
            <a:off x="4802150" y="1790238"/>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119</a:t>
            </a:r>
            <a:r>
              <a:rPr lang="en">
                <a:latin typeface="Lato"/>
                <a:ea typeface="Lato"/>
                <a:cs typeface="Lato"/>
                <a:sym typeface="Lato"/>
              </a:rPr>
              <a:t>k</a:t>
            </a:r>
            <a:endParaRPr>
              <a:latin typeface="Lato"/>
              <a:ea typeface="Lato"/>
              <a:cs typeface="Lato"/>
              <a:sym typeface="Lato"/>
            </a:endParaRPr>
          </a:p>
        </p:txBody>
      </p:sp>
      <p:sp>
        <p:nvSpPr>
          <p:cNvPr id="279" name="Google Shape;279;p35"/>
          <p:cNvSpPr txBox="1"/>
          <p:nvPr/>
        </p:nvSpPr>
        <p:spPr>
          <a:xfrm>
            <a:off x="7265050" y="1790238"/>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119</a:t>
            </a:r>
            <a:r>
              <a:rPr lang="en">
                <a:latin typeface="Lato"/>
                <a:ea typeface="Lato"/>
                <a:cs typeface="Lato"/>
                <a:sym typeface="Lato"/>
              </a:rPr>
              <a:t>k</a:t>
            </a:r>
            <a:endParaRPr>
              <a:latin typeface="Lato"/>
              <a:ea typeface="Lato"/>
              <a:cs typeface="Lato"/>
              <a:sym typeface="Lato"/>
            </a:endParaRPr>
          </a:p>
        </p:txBody>
      </p:sp>
      <p:sp>
        <p:nvSpPr>
          <p:cNvPr id="280" name="Google Shape;280;p35"/>
          <p:cNvSpPr txBox="1"/>
          <p:nvPr/>
        </p:nvSpPr>
        <p:spPr>
          <a:xfrm>
            <a:off x="7395675" y="2051113"/>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115</a:t>
            </a:r>
            <a:r>
              <a:rPr lang="en">
                <a:latin typeface="Lato"/>
                <a:ea typeface="Lato"/>
                <a:cs typeface="Lato"/>
                <a:sym typeface="Lato"/>
              </a:rPr>
              <a:t>k</a:t>
            </a:r>
            <a:endParaRPr>
              <a:latin typeface="Lato"/>
              <a:ea typeface="Lato"/>
              <a:cs typeface="Lato"/>
              <a:sym typeface="Lato"/>
            </a:endParaRPr>
          </a:p>
        </p:txBody>
      </p:sp>
      <p:sp>
        <p:nvSpPr>
          <p:cNvPr id="281" name="Google Shape;281;p35"/>
          <p:cNvSpPr txBox="1"/>
          <p:nvPr/>
        </p:nvSpPr>
        <p:spPr>
          <a:xfrm>
            <a:off x="7535000" y="2371650"/>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91</a:t>
            </a:r>
            <a:r>
              <a:rPr lang="en">
                <a:latin typeface="Lato"/>
                <a:ea typeface="Lato"/>
                <a:cs typeface="Lato"/>
                <a:sym typeface="Lato"/>
              </a:rPr>
              <a:t>k</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detecting fake news is so important?</a:t>
            </a:r>
            <a:endParaRPr/>
          </a:p>
        </p:txBody>
      </p:sp>
      <p:pic>
        <p:nvPicPr>
          <p:cNvPr id="147" name="Google Shape;147;p18"/>
          <p:cNvPicPr preferRelativeResize="0"/>
          <p:nvPr/>
        </p:nvPicPr>
        <p:blipFill>
          <a:blip r:embed="rId3">
            <a:alphaModFix amt="74000"/>
          </a:blip>
          <a:stretch>
            <a:fillRect/>
          </a:stretch>
        </p:blipFill>
        <p:spPr>
          <a:xfrm>
            <a:off x="4733825" y="1307138"/>
            <a:ext cx="4321951" cy="2529213"/>
          </a:xfrm>
          <a:prstGeom prst="rect">
            <a:avLst/>
          </a:prstGeom>
          <a:noFill/>
          <a:ln>
            <a:noFill/>
          </a:ln>
        </p:spPr>
      </p:pic>
      <p:sp>
        <p:nvSpPr>
          <p:cNvPr id="148" name="Google Shape;148;p18"/>
          <p:cNvSpPr txBox="1"/>
          <p:nvPr/>
        </p:nvSpPr>
        <p:spPr>
          <a:xfrm>
            <a:off x="4667075" y="3419125"/>
            <a:ext cx="43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nvSpPr>
        <p:spPr>
          <a:xfrm>
            <a:off x="678950" y="534900"/>
            <a:ext cx="4731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Most-Liked Article Titles</a:t>
            </a:r>
            <a:endParaRPr b="1" sz="3000">
              <a:solidFill>
                <a:schemeClr val="dk2"/>
              </a:solidFill>
              <a:latin typeface="Raleway"/>
              <a:ea typeface="Raleway"/>
              <a:cs typeface="Raleway"/>
              <a:sym typeface="Raleway"/>
            </a:endParaRPr>
          </a:p>
        </p:txBody>
      </p:sp>
      <p:sp>
        <p:nvSpPr>
          <p:cNvPr id="287" name="Google Shape;287;p36"/>
          <p:cNvSpPr txBox="1"/>
          <p:nvPr/>
        </p:nvSpPr>
        <p:spPr>
          <a:xfrm>
            <a:off x="0" y="0"/>
            <a:ext cx="3000000" cy="30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750"/>
          </a:p>
        </p:txBody>
      </p:sp>
      <p:sp>
        <p:nvSpPr>
          <p:cNvPr id="288" name="Google Shape;288;p36"/>
          <p:cNvSpPr txBox="1"/>
          <p:nvPr/>
        </p:nvSpPr>
        <p:spPr>
          <a:xfrm>
            <a:off x="755475" y="1327025"/>
            <a:ext cx="7859400" cy="3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4A86E8"/>
                </a:solidFill>
                <a:latin typeface="Lato"/>
                <a:ea typeface="Lato"/>
                <a:cs typeface="Lato"/>
                <a:sym typeface="Lato"/>
              </a:rPr>
              <a:t>“Former President Donald Trump released a statement Sunday slamming the Biden administration's handling of the southern border.” </a:t>
            </a:r>
            <a:r>
              <a:rPr lang="en" sz="1300">
                <a:solidFill>
                  <a:schemeClr val="accent1"/>
                </a:solidFill>
                <a:latin typeface="Lato"/>
                <a:ea typeface="Lato"/>
                <a:cs typeface="Lato"/>
                <a:sym typeface="Lato"/>
              </a:rPr>
              <a:t>- </a:t>
            </a:r>
            <a:r>
              <a:rPr b="1" lang="en" sz="1300">
                <a:solidFill>
                  <a:srgbClr val="FF0000"/>
                </a:solidFill>
                <a:latin typeface="Lato"/>
                <a:ea typeface="Lato"/>
                <a:cs typeface="Lato"/>
                <a:sym typeface="Lato"/>
              </a:rPr>
              <a:t>Fox News - 187k Likes</a:t>
            </a:r>
            <a:r>
              <a:rPr lang="en" sz="1300">
                <a:solidFill>
                  <a:schemeClr val="accent1"/>
                </a:solidFill>
                <a:latin typeface="Lato"/>
                <a:ea typeface="Lato"/>
                <a:cs typeface="Lato"/>
                <a:sym typeface="Lato"/>
              </a:rPr>
              <a:t> - 32k Comments - 23k Shares</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chemeClr val="accent1"/>
                </a:solidFill>
                <a:latin typeface="Lato"/>
                <a:ea typeface="Lato"/>
                <a:cs typeface="Lato"/>
                <a:sym typeface="Lato"/>
              </a:rPr>
              <a:t>“The moment when Sir David Attenborough got upstaged by a bird” ” - </a:t>
            </a:r>
            <a:r>
              <a:rPr b="1" lang="en" sz="1300">
                <a:solidFill>
                  <a:srgbClr val="FF0000"/>
                </a:solidFill>
                <a:latin typeface="Lato"/>
                <a:ea typeface="Lato"/>
                <a:cs typeface="Lato"/>
                <a:sym typeface="Lato"/>
              </a:rPr>
              <a:t>BBC Video - 119k Likes</a:t>
            </a:r>
            <a:r>
              <a:rPr lang="en" sz="1300">
                <a:solidFill>
                  <a:schemeClr val="accent1"/>
                </a:solidFill>
                <a:latin typeface="Lato"/>
                <a:ea typeface="Lato"/>
                <a:cs typeface="Lato"/>
                <a:sym typeface="Lato"/>
              </a:rPr>
              <a:t> - 23k Comments - 16k Shares</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chemeClr val="accent1"/>
                </a:solidFill>
                <a:latin typeface="Lato"/>
                <a:ea typeface="Lato"/>
                <a:cs typeface="Lato"/>
                <a:sym typeface="Lato"/>
              </a:rPr>
              <a:t>“Mark Changed The Rules”: How Facebook Went Easy On Alex Jones And Other Right-Wing Figures" - </a:t>
            </a:r>
            <a:r>
              <a:rPr b="1" lang="en" sz="1300">
                <a:solidFill>
                  <a:srgbClr val="FF0000"/>
                </a:solidFill>
                <a:latin typeface="Lato"/>
                <a:ea typeface="Lato"/>
                <a:cs typeface="Lato"/>
                <a:sym typeface="Lato"/>
              </a:rPr>
              <a:t>BuzzFeed Politics - 119k Likes</a:t>
            </a:r>
            <a:r>
              <a:rPr lang="en" sz="1300">
                <a:solidFill>
                  <a:schemeClr val="accent1"/>
                </a:solidFill>
                <a:latin typeface="Lato"/>
                <a:ea typeface="Lato"/>
                <a:cs typeface="Lato"/>
                <a:sym typeface="Lato"/>
              </a:rPr>
              <a:t> - 23k Comments - 16k Shares</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rgbClr val="4A86E8"/>
                </a:solidFill>
                <a:latin typeface="Lato"/>
                <a:ea typeface="Lato"/>
                <a:cs typeface="Lato"/>
                <a:sym typeface="Lato"/>
              </a:rPr>
              <a:t>“Asylum-Seekers Trump Forced To Wait In Mexico Are Now Arriving In The US: “When The Bus Took Off, We All Cheered”</a:t>
            </a:r>
            <a:r>
              <a:rPr lang="en" sz="1300">
                <a:solidFill>
                  <a:schemeClr val="accent1"/>
                </a:solidFill>
                <a:latin typeface="Lato"/>
                <a:ea typeface="Lato"/>
                <a:cs typeface="Lato"/>
                <a:sym typeface="Lato"/>
              </a:rPr>
              <a:t> - </a:t>
            </a:r>
            <a:r>
              <a:rPr b="1" lang="en" sz="1300">
                <a:solidFill>
                  <a:srgbClr val="FF0000"/>
                </a:solidFill>
                <a:latin typeface="Lato"/>
                <a:ea typeface="Lato"/>
                <a:cs typeface="Lato"/>
                <a:sym typeface="Lato"/>
              </a:rPr>
              <a:t>BuzzFeed Politics- 115k Likes</a:t>
            </a:r>
            <a:r>
              <a:rPr lang="en" sz="1300">
                <a:solidFill>
                  <a:schemeClr val="accent1"/>
                </a:solidFill>
                <a:latin typeface="Lato"/>
                <a:ea typeface="Lato"/>
                <a:cs typeface="Lato"/>
                <a:sym typeface="Lato"/>
              </a:rPr>
              <a:t> - 32k Comments - 17k Shares</a:t>
            </a:r>
            <a:endParaRPr sz="1300">
              <a:solidFill>
                <a:schemeClr val="accent1"/>
              </a:solidFill>
              <a:latin typeface="Lato"/>
              <a:ea typeface="Lato"/>
              <a:cs typeface="Lato"/>
              <a:sym typeface="Lato"/>
            </a:endParaRPr>
          </a:p>
          <a:p>
            <a:pPr indent="0" lvl="0" marL="0" rtl="0" algn="l">
              <a:lnSpc>
                <a:spcPct val="115000"/>
              </a:lnSpc>
              <a:spcBef>
                <a:spcPts val="1600"/>
              </a:spcBef>
              <a:spcAft>
                <a:spcPts val="1600"/>
              </a:spcAft>
              <a:buNone/>
            </a:pPr>
            <a:r>
              <a:rPr lang="en" sz="1300">
                <a:solidFill>
                  <a:srgbClr val="4A86E8"/>
                </a:solidFill>
                <a:latin typeface="Lato"/>
                <a:ea typeface="Lato"/>
                <a:cs typeface="Lato"/>
                <a:sym typeface="Lato"/>
              </a:rPr>
              <a:t>“The Capitol Police Released Its Annual Public Report. It’s One Page Long”</a:t>
            </a:r>
            <a:r>
              <a:rPr lang="en" sz="1300">
                <a:solidFill>
                  <a:schemeClr val="accent1"/>
                </a:solidFill>
                <a:latin typeface="Lato"/>
                <a:ea typeface="Lato"/>
                <a:cs typeface="Lato"/>
                <a:sym typeface="Lato"/>
              </a:rPr>
              <a:t> - </a:t>
            </a:r>
            <a:r>
              <a:rPr b="1" lang="en" sz="1300">
                <a:solidFill>
                  <a:srgbClr val="FF0000"/>
                </a:solidFill>
                <a:latin typeface="Lato"/>
                <a:ea typeface="Lato"/>
                <a:cs typeface="Lato"/>
                <a:sym typeface="Lato"/>
              </a:rPr>
              <a:t>BuzzFeed Politics - 91k Likes</a:t>
            </a:r>
            <a:r>
              <a:rPr lang="en" sz="1300">
                <a:solidFill>
                  <a:schemeClr val="accent1"/>
                </a:solidFill>
                <a:latin typeface="Lato"/>
                <a:ea typeface="Lato"/>
                <a:cs typeface="Lato"/>
                <a:sym typeface="Lato"/>
              </a:rPr>
              <a:t> - 41k Comments - 30k Share</a:t>
            </a:r>
            <a:r>
              <a:rPr lang="en" sz="1300">
                <a:solidFill>
                  <a:schemeClr val="accent1"/>
                </a:solidFill>
                <a:latin typeface="Lato"/>
                <a:ea typeface="Lato"/>
                <a:cs typeface="Lato"/>
                <a:sym typeface="Lato"/>
              </a:rPr>
              <a:t>s </a:t>
            </a:r>
            <a:endParaRPr sz="1300">
              <a:solidFill>
                <a:schemeClr val="accen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7"/>
          <p:cNvPicPr preferRelativeResize="0"/>
          <p:nvPr/>
        </p:nvPicPr>
        <p:blipFill>
          <a:blip r:embed="rId3">
            <a:alphaModFix/>
          </a:blip>
          <a:stretch>
            <a:fillRect/>
          </a:stretch>
        </p:blipFill>
        <p:spPr>
          <a:xfrm>
            <a:off x="152400" y="858775"/>
            <a:ext cx="8839200" cy="3425951"/>
          </a:xfrm>
          <a:prstGeom prst="rect">
            <a:avLst/>
          </a:prstGeom>
          <a:noFill/>
          <a:ln>
            <a:noFill/>
          </a:ln>
        </p:spPr>
      </p:pic>
      <p:sp>
        <p:nvSpPr>
          <p:cNvPr id="294" name="Google Shape;294;p37"/>
          <p:cNvSpPr txBox="1"/>
          <p:nvPr/>
        </p:nvSpPr>
        <p:spPr>
          <a:xfrm>
            <a:off x="2855675" y="1177300"/>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30</a:t>
            </a:r>
            <a:r>
              <a:rPr lang="en">
                <a:latin typeface="Lato"/>
                <a:ea typeface="Lato"/>
                <a:cs typeface="Lato"/>
                <a:sym typeface="Lato"/>
              </a:rPr>
              <a:t>k</a:t>
            </a:r>
            <a:endParaRPr>
              <a:latin typeface="Lato"/>
              <a:ea typeface="Lato"/>
              <a:cs typeface="Lato"/>
              <a:sym typeface="Lato"/>
            </a:endParaRPr>
          </a:p>
        </p:txBody>
      </p:sp>
      <p:sp>
        <p:nvSpPr>
          <p:cNvPr id="295" name="Google Shape;295;p37"/>
          <p:cNvSpPr txBox="1"/>
          <p:nvPr/>
        </p:nvSpPr>
        <p:spPr>
          <a:xfrm>
            <a:off x="2961650" y="188282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20k</a:t>
            </a:r>
            <a:endParaRPr>
              <a:latin typeface="Lato"/>
              <a:ea typeface="Lato"/>
              <a:cs typeface="Lato"/>
              <a:sym typeface="Lato"/>
            </a:endParaRPr>
          </a:p>
        </p:txBody>
      </p:sp>
      <p:sp>
        <p:nvSpPr>
          <p:cNvPr id="296" name="Google Shape;296;p37"/>
          <p:cNvSpPr txBox="1"/>
          <p:nvPr/>
        </p:nvSpPr>
        <p:spPr>
          <a:xfrm>
            <a:off x="2961650" y="219032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17</a:t>
            </a:r>
            <a:r>
              <a:rPr lang="en">
                <a:latin typeface="Lato"/>
                <a:ea typeface="Lato"/>
                <a:cs typeface="Lato"/>
                <a:sym typeface="Lato"/>
              </a:rPr>
              <a:t>k</a:t>
            </a:r>
            <a:endParaRPr>
              <a:latin typeface="Lato"/>
              <a:ea typeface="Lato"/>
              <a:cs typeface="Lato"/>
              <a:sym typeface="Lato"/>
            </a:endParaRPr>
          </a:p>
        </p:txBody>
      </p:sp>
      <p:sp>
        <p:nvSpPr>
          <p:cNvPr id="297" name="Google Shape;297;p37"/>
          <p:cNvSpPr txBox="1"/>
          <p:nvPr/>
        </p:nvSpPr>
        <p:spPr>
          <a:xfrm>
            <a:off x="6739475" y="179012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23k</a:t>
            </a:r>
            <a:endParaRPr>
              <a:latin typeface="Lato"/>
              <a:ea typeface="Lato"/>
              <a:cs typeface="Lato"/>
              <a:sym typeface="Lato"/>
            </a:endParaRPr>
          </a:p>
        </p:txBody>
      </p:sp>
      <p:sp>
        <p:nvSpPr>
          <p:cNvPr id="298" name="Google Shape;298;p37"/>
          <p:cNvSpPr txBox="1"/>
          <p:nvPr/>
        </p:nvSpPr>
        <p:spPr>
          <a:xfrm>
            <a:off x="6739475" y="1482625"/>
            <a:ext cx="6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24k</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nvSpPr>
        <p:spPr>
          <a:xfrm>
            <a:off x="792075" y="534925"/>
            <a:ext cx="545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Raleway"/>
                <a:ea typeface="Raleway"/>
                <a:cs typeface="Raleway"/>
                <a:sym typeface="Raleway"/>
              </a:rPr>
              <a:t>Most-Shared Article titles</a:t>
            </a:r>
            <a:endParaRPr b="1" sz="3000">
              <a:solidFill>
                <a:schemeClr val="dk2"/>
              </a:solidFill>
              <a:latin typeface="Raleway"/>
              <a:ea typeface="Raleway"/>
              <a:cs typeface="Raleway"/>
              <a:sym typeface="Raleway"/>
            </a:endParaRPr>
          </a:p>
        </p:txBody>
      </p:sp>
      <p:sp>
        <p:nvSpPr>
          <p:cNvPr id="304" name="Google Shape;304;p38"/>
          <p:cNvSpPr txBox="1"/>
          <p:nvPr/>
        </p:nvSpPr>
        <p:spPr>
          <a:xfrm>
            <a:off x="652650" y="1501900"/>
            <a:ext cx="7838700" cy="30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“The Capitol Police Released Its Annual” - </a:t>
            </a:r>
            <a:r>
              <a:rPr b="1" lang="en" sz="1300">
                <a:solidFill>
                  <a:srgbClr val="FF0000"/>
                </a:solidFill>
                <a:latin typeface="Lato"/>
                <a:ea typeface="Lato"/>
                <a:cs typeface="Lato"/>
                <a:sym typeface="Lato"/>
              </a:rPr>
              <a:t>BuzzFeed Politics - 30k Shares</a:t>
            </a:r>
            <a:r>
              <a:rPr lang="en" sz="1300">
                <a:solidFill>
                  <a:schemeClr val="accent1"/>
                </a:solidFill>
                <a:latin typeface="Lato"/>
                <a:ea typeface="Lato"/>
                <a:cs typeface="Lato"/>
                <a:sym typeface="Lato"/>
              </a:rPr>
              <a:t> - 91k Likes - 41k Comments</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chemeClr val="accent1"/>
                </a:solidFill>
                <a:latin typeface="Lato"/>
                <a:ea typeface="Lato"/>
                <a:cs typeface="Lato"/>
                <a:sym typeface="Lato"/>
              </a:rPr>
              <a:t>“Rep. Burgess Owens tweeted out his criticism of the Biden administration on Friday amid the surge of migrants at the U.S.-Mexico border.” - </a:t>
            </a:r>
            <a:r>
              <a:rPr b="1" lang="en" sz="1300">
                <a:solidFill>
                  <a:srgbClr val="FF0000"/>
                </a:solidFill>
                <a:latin typeface="Lato"/>
                <a:ea typeface="Lato"/>
                <a:cs typeface="Lato"/>
                <a:sym typeface="Lato"/>
              </a:rPr>
              <a:t>Fox News- 24k Shares</a:t>
            </a:r>
            <a:r>
              <a:rPr lang="en" sz="1300">
                <a:solidFill>
                  <a:schemeClr val="accent1"/>
                </a:solidFill>
                <a:latin typeface="Lato"/>
                <a:ea typeface="Lato"/>
                <a:cs typeface="Lato"/>
                <a:sym typeface="Lato"/>
              </a:rPr>
              <a:t> - 91k Likes - 9k Comments </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chemeClr val="accent1"/>
                </a:solidFill>
                <a:latin typeface="Lato"/>
                <a:ea typeface="Lato"/>
                <a:cs typeface="Lato"/>
                <a:sym typeface="Lato"/>
              </a:rPr>
              <a:t>“Former President Donald Trump released a statement Sunday slamming the Biden administration's handling of the southern border." - </a:t>
            </a:r>
            <a:r>
              <a:rPr b="1" lang="en" sz="1300">
                <a:solidFill>
                  <a:srgbClr val="FF0000"/>
                </a:solidFill>
                <a:latin typeface="Lato"/>
                <a:ea typeface="Lato"/>
                <a:cs typeface="Lato"/>
                <a:sym typeface="Lato"/>
              </a:rPr>
              <a:t>Fox News - 23k Shares</a:t>
            </a:r>
            <a:r>
              <a:rPr lang="en" sz="1300">
                <a:solidFill>
                  <a:schemeClr val="accent1"/>
                </a:solidFill>
                <a:latin typeface="Lato"/>
                <a:ea typeface="Lato"/>
                <a:cs typeface="Lato"/>
                <a:sym typeface="Lato"/>
              </a:rPr>
              <a:t> - 187k Likes - 32k Comments </a:t>
            </a:r>
            <a:endParaRPr sz="1300">
              <a:solidFill>
                <a:schemeClr val="accent1"/>
              </a:solidFill>
              <a:latin typeface="Lato"/>
              <a:ea typeface="Lato"/>
              <a:cs typeface="Lato"/>
              <a:sym typeface="Lato"/>
            </a:endParaRPr>
          </a:p>
          <a:p>
            <a:pPr indent="0" lvl="0" marL="0" rtl="0" algn="l">
              <a:lnSpc>
                <a:spcPct val="115000"/>
              </a:lnSpc>
              <a:spcBef>
                <a:spcPts val="1600"/>
              </a:spcBef>
              <a:spcAft>
                <a:spcPts val="0"/>
              </a:spcAft>
              <a:buNone/>
            </a:pPr>
            <a:r>
              <a:rPr lang="en" sz="1300">
                <a:solidFill>
                  <a:schemeClr val="accent1"/>
                </a:solidFill>
                <a:latin typeface="Lato"/>
                <a:ea typeface="Lato"/>
                <a:cs typeface="Lato"/>
                <a:sym typeface="Lato"/>
              </a:rPr>
              <a:t>“In his first White House press conference, Biden suggested he could support drastic change to how the Senate works.” - </a:t>
            </a:r>
            <a:r>
              <a:rPr b="1" lang="en" sz="1300">
                <a:solidFill>
                  <a:srgbClr val="FF0000"/>
                </a:solidFill>
                <a:latin typeface="Lato"/>
                <a:ea typeface="Lato"/>
                <a:cs typeface="Lato"/>
                <a:sym typeface="Lato"/>
              </a:rPr>
              <a:t>BuzzFeed Politics - 20k Shares</a:t>
            </a:r>
            <a:r>
              <a:rPr lang="en" sz="1300">
                <a:solidFill>
                  <a:schemeClr val="accent1"/>
                </a:solidFill>
                <a:latin typeface="Lato"/>
                <a:ea typeface="Lato"/>
                <a:cs typeface="Lato"/>
                <a:sym typeface="Lato"/>
              </a:rPr>
              <a:t> - 36k Likes - 17k Comments </a:t>
            </a:r>
            <a:endParaRPr sz="1300">
              <a:solidFill>
                <a:schemeClr val="accent1"/>
              </a:solidFill>
              <a:latin typeface="Lato"/>
              <a:ea typeface="Lato"/>
              <a:cs typeface="Lato"/>
              <a:sym typeface="Lato"/>
            </a:endParaRPr>
          </a:p>
          <a:p>
            <a:pPr indent="0" lvl="0" marL="0" rtl="0" algn="l">
              <a:lnSpc>
                <a:spcPct val="115000"/>
              </a:lnSpc>
              <a:spcBef>
                <a:spcPts val="1600"/>
              </a:spcBef>
              <a:spcAft>
                <a:spcPts val="1600"/>
              </a:spcAft>
              <a:buNone/>
            </a:pPr>
            <a:r>
              <a:rPr lang="en" sz="1300">
                <a:solidFill>
                  <a:schemeClr val="accent1"/>
                </a:solidFill>
                <a:latin typeface="Lato"/>
                <a:ea typeface="Lato"/>
                <a:cs typeface="Lato"/>
                <a:sym typeface="Lato"/>
              </a:rPr>
              <a:t>“Asylum-Seekers Trump Forced To Wait In Mexico Are Now Arriving In The US: “When The Bus Took Off, We All Cheered” - </a:t>
            </a:r>
            <a:r>
              <a:rPr b="1" lang="en" sz="1300">
                <a:solidFill>
                  <a:srgbClr val="FF0000"/>
                </a:solidFill>
                <a:latin typeface="Lato"/>
                <a:ea typeface="Lato"/>
                <a:cs typeface="Lato"/>
                <a:sym typeface="Lato"/>
              </a:rPr>
              <a:t>BuzzFeed Politics - 17k Shares</a:t>
            </a:r>
            <a:r>
              <a:rPr lang="en" sz="1300">
                <a:solidFill>
                  <a:schemeClr val="accent1"/>
                </a:solidFill>
                <a:latin typeface="Lato"/>
                <a:ea typeface="Lato"/>
                <a:cs typeface="Lato"/>
                <a:sym typeface="Lato"/>
              </a:rPr>
              <a:t> - 115k Likes - 32k Comments </a:t>
            </a:r>
            <a:endParaRPr sz="75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txBox="1"/>
          <p:nvPr>
            <p:ph idx="4294967295" type="title"/>
          </p:nvPr>
        </p:nvSpPr>
        <p:spPr>
          <a:xfrm>
            <a:off x="820063" y="721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word cloud of most commonly used words in fake and real news: </a:t>
            </a:r>
            <a:endParaRPr/>
          </a:p>
        </p:txBody>
      </p:sp>
      <p:pic>
        <p:nvPicPr>
          <p:cNvPr id="310" name="Google Shape;310;p39"/>
          <p:cNvPicPr preferRelativeResize="0"/>
          <p:nvPr/>
        </p:nvPicPr>
        <p:blipFill>
          <a:blip r:embed="rId3">
            <a:alphaModFix/>
          </a:blip>
          <a:stretch>
            <a:fillRect/>
          </a:stretch>
        </p:blipFill>
        <p:spPr>
          <a:xfrm>
            <a:off x="635238" y="1757825"/>
            <a:ext cx="3636775" cy="2424525"/>
          </a:xfrm>
          <a:prstGeom prst="rect">
            <a:avLst/>
          </a:prstGeom>
          <a:noFill/>
          <a:ln>
            <a:noFill/>
          </a:ln>
        </p:spPr>
      </p:pic>
      <p:pic>
        <p:nvPicPr>
          <p:cNvPr id="311" name="Google Shape;311;p39"/>
          <p:cNvPicPr preferRelativeResize="0"/>
          <p:nvPr/>
        </p:nvPicPr>
        <p:blipFill>
          <a:blip r:embed="rId4">
            <a:alphaModFix/>
          </a:blip>
          <a:stretch>
            <a:fillRect/>
          </a:stretch>
        </p:blipFill>
        <p:spPr>
          <a:xfrm>
            <a:off x="4417013" y="1772625"/>
            <a:ext cx="3592400" cy="2394925"/>
          </a:xfrm>
          <a:prstGeom prst="rect">
            <a:avLst/>
          </a:prstGeom>
          <a:noFill/>
          <a:ln>
            <a:noFill/>
          </a:ln>
        </p:spPr>
      </p:pic>
      <p:sp>
        <p:nvSpPr>
          <p:cNvPr id="312" name="Google Shape;312;p39"/>
          <p:cNvSpPr txBox="1"/>
          <p:nvPr/>
        </p:nvSpPr>
        <p:spPr>
          <a:xfrm>
            <a:off x="1681763" y="4021350"/>
            <a:ext cx="17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Lato"/>
                <a:ea typeface="Lato"/>
                <a:cs typeface="Lato"/>
                <a:sym typeface="Lato"/>
              </a:rPr>
              <a:t>Word cloud of true news</a:t>
            </a:r>
            <a:r>
              <a:rPr i="1" lang="en">
                <a:latin typeface="Lato"/>
                <a:ea typeface="Lato"/>
                <a:cs typeface="Lato"/>
                <a:sym typeface="Lato"/>
              </a:rPr>
              <a:t> </a:t>
            </a:r>
            <a:endParaRPr i="1">
              <a:latin typeface="Lato"/>
              <a:ea typeface="Lato"/>
              <a:cs typeface="Lato"/>
              <a:sym typeface="Lato"/>
            </a:endParaRPr>
          </a:p>
        </p:txBody>
      </p:sp>
      <p:sp>
        <p:nvSpPr>
          <p:cNvPr id="313" name="Google Shape;313;p39"/>
          <p:cNvSpPr txBox="1"/>
          <p:nvPr/>
        </p:nvSpPr>
        <p:spPr>
          <a:xfrm>
            <a:off x="5408713" y="4021350"/>
            <a:ext cx="17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Lato"/>
                <a:ea typeface="Lato"/>
                <a:cs typeface="Lato"/>
                <a:sym typeface="Lato"/>
              </a:rPr>
              <a:t>Word cloud of fake news</a:t>
            </a:r>
            <a:r>
              <a:rPr i="1" lang="en">
                <a:latin typeface="Lato"/>
                <a:ea typeface="Lato"/>
                <a:cs typeface="Lato"/>
                <a:sym typeface="Lato"/>
              </a:rPr>
              <a:t> </a:t>
            </a:r>
            <a:endParaRPr i="1">
              <a:latin typeface="Lato"/>
              <a:ea typeface="Lato"/>
              <a:cs typeface="Lato"/>
              <a:sym typeface="Lato"/>
            </a:endParaRPr>
          </a:p>
        </p:txBody>
      </p:sp>
      <p:sp>
        <p:nvSpPr>
          <p:cNvPr id="314" name="Google Shape;314;p39"/>
          <p:cNvSpPr/>
          <p:nvPr/>
        </p:nvSpPr>
        <p:spPr>
          <a:xfrm>
            <a:off x="5481959" y="3025737"/>
            <a:ext cx="478075" cy="204300"/>
          </a:xfrm>
          <a:custGeom>
            <a:rect b="b" l="l" r="r" t="t"/>
            <a:pathLst>
              <a:path extrusionOk="0" h="8172" w="19123">
                <a:moveTo>
                  <a:pt x="18801" y="1341"/>
                </a:moveTo>
                <a:cubicBezTo>
                  <a:pt x="12546" y="1341"/>
                  <a:pt x="1377" y="-2721"/>
                  <a:pt x="151" y="3413"/>
                </a:cubicBezTo>
                <a:cubicBezTo>
                  <a:pt x="-1058" y="9462"/>
                  <a:pt x="13215" y="8956"/>
                  <a:pt x="18505" y="5782"/>
                </a:cubicBezTo>
                <a:cubicBezTo>
                  <a:pt x="19800" y="5005"/>
                  <a:pt x="18684" y="2408"/>
                  <a:pt x="17617" y="1341"/>
                </a:cubicBezTo>
              </a:path>
            </a:pathLst>
          </a:custGeom>
          <a:noFill/>
          <a:ln cap="flat" cmpd="sng" w="9525">
            <a:solidFill>
              <a:schemeClr val="dk2"/>
            </a:solidFill>
            <a:prstDash val="solid"/>
            <a:round/>
            <a:headEnd len="med" w="med" type="none"/>
            <a:tailEnd len="med" w="med" type="none"/>
          </a:ln>
        </p:spPr>
      </p:sp>
      <p:cxnSp>
        <p:nvCxnSpPr>
          <p:cNvPr id="315" name="Google Shape;315;p39"/>
          <p:cNvCxnSpPr/>
          <p:nvPr/>
        </p:nvCxnSpPr>
        <p:spPr>
          <a:xfrm>
            <a:off x="4642063" y="2171175"/>
            <a:ext cx="843600" cy="873300"/>
          </a:xfrm>
          <a:prstGeom prst="straightConnector1">
            <a:avLst/>
          </a:prstGeom>
          <a:noFill/>
          <a:ln cap="flat" cmpd="sng" w="9525">
            <a:solidFill>
              <a:schemeClr val="dk2"/>
            </a:solidFill>
            <a:prstDash val="solid"/>
            <a:round/>
            <a:headEnd len="med" w="med" type="none"/>
            <a:tailEnd len="med" w="med" type="triangle"/>
          </a:ln>
        </p:spPr>
      </p:cxnSp>
      <p:sp>
        <p:nvSpPr>
          <p:cNvPr id="316" name="Google Shape;316;p39"/>
          <p:cNvSpPr/>
          <p:nvPr/>
        </p:nvSpPr>
        <p:spPr>
          <a:xfrm>
            <a:off x="2913236" y="3644100"/>
            <a:ext cx="433696" cy="152150"/>
          </a:xfrm>
          <a:custGeom>
            <a:rect b="b" l="l" r="r" t="t"/>
            <a:pathLst>
              <a:path extrusionOk="0" h="6086" w="14387">
                <a:moveTo>
                  <a:pt x="13499" y="1177"/>
                </a:moveTo>
                <a:cubicBezTo>
                  <a:pt x="9236" y="-244"/>
                  <a:pt x="-1243" y="-1014"/>
                  <a:pt x="178" y="3249"/>
                </a:cubicBezTo>
                <a:cubicBezTo>
                  <a:pt x="1684" y="7767"/>
                  <a:pt x="14387" y="6531"/>
                  <a:pt x="14387" y="1769"/>
                </a:cubicBezTo>
              </a:path>
            </a:pathLst>
          </a:custGeom>
          <a:noFill/>
          <a:ln cap="flat" cmpd="sng" w="9525">
            <a:solidFill>
              <a:schemeClr val="dk2"/>
            </a:solidFill>
            <a:prstDash val="solid"/>
            <a:round/>
            <a:headEnd len="med" w="med" type="none"/>
            <a:tailEnd len="med" w="med" type="none"/>
          </a:ln>
        </p:spPr>
      </p:sp>
      <p:cxnSp>
        <p:nvCxnSpPr>
          <p:cNvPr id="317" name="Google Shape;317;p39"/>
          <p:cNvCxnSpPr/>
          <p:nvPr/>
        </p:nvCxnSpPr>
        <p:spPr>
          <a:xfrm flipH="1">
            <a:off x="3361588" y="2741025"/>
            <a:ext cx="547800" cy="94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21" name="Shape 321"/>
        <p:cNvGrpSpPr/>
        <p:nvPr/>
      </p:nvGrpSpPr>
      <p:grpSpPr>
        <a:xfrm>
          <a:off x="0" y="0"/>
          <a:ext cx="0" cy="0"/>
          <a:chOff x="0" y="0"/>
          <a:chExt cx="0" cy="0"/>
        </a:xfrm>
      </p:grpSpPr>
      <p:sp>
        <p:nvSpPr>
          <p:cNvPr id="322" name="Google Shape;322;p40"/>
          <p:cNvSpPr txBox="1"/>
          <p:nvPr>
            <p:ph idx="4294967295" type="body"/>
          </p:nvPr>
        </p:nvSpPr>
        <p:spPr>
          <a:xfrm>
            <a:off x="604825" y="1668250"/>
            <a:ext cx="76887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Char char="●"/>
            </a:pPr>
            <a:r>
              <a:rPr lang="en" sz="1700">
                <a:solidFill>
                  <a:schemeClr val="lt1"/>
                </a:solidFill>
              </a:rPr>
              <a:t>t-SNE stands for t-Distributed Stochastic Neighbor Embedding </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t-SNE plots are used to group words into clusters</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Converts multi-dimensional data points into two-dimensional data points</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Reveals </a:t>
            </a:r>
            <a:r>
              <a:rPr lang="en" sz="1700">
                <a:solidFill>
                  <a:schemeClr val="lt1"/>
                </a:solidFill>
              </a:rPr>
              <a:t>patterns in the data that we may not be aware of</a:t>
            </a:r>
            <a:endParaRPr sz="1700">
              <a:solidFill>
                <a:schemeClr val="lt1"/>
              </a:solidFill>
            </a:endParaRPr>
          </a:p>
          <a:p>
            <a:pPr indent="-336550" lvl="0" marL="457200" rtl="0" algn="l">
              <a:spcBef>
                <a:spcPts val="0"/>
              </a:spcBef>
              <a:spcAft>
                <a:spcPts val="0"/>
              </a:spcAft>
              <a:buClr>
                <a:schemeClr val="lt1"/>
              </a:buClr>
              <a:buSzPts val="1700"/>
              <a:buChar char="●"/>
            </a:pPr>
            <a:r>
              <a:rPr lang="en" sz="1700">
                <a:solidFill>
                  <a:schemeClr val="lt1"/>
                </a:solidFill>
              </a:rPr>
              <a:t>Used t-SNE distributions for grouping words so we could extract data about words most commonly accompanying certain primary words</a:t>
            </a:r>
            <a:endParaRPr sz="1700">
              <a:solidFill>
                <a:schemeClr val="lt1"/>
              </a:solidFill>
              <a:highlight>
                <a:srgbClr val="FFFFFF"/>
              </a:highlight>
            </a:endParaRPr>
          </a:p>
        </p:txBody>
      </p:sp>
      <p:sp>
        <p:nvSpPr>
          <p:cNvPr id="323" name="Google Shape;323;p40"/>
          <p:cNvSpPr txBox="1"/>
          <p:nvPr>
            <p:ph idx="4294967295" type="title"/>
          </p:nvPr>
        </p:nvSpPr>
        <p:spPr>
          <a:xfrm>
            <a:off x="727650" y="380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lt1"/>
                </a:solidFill>
              </a:rPr>
              <a:t>t-SNE PLOTS </a:t>
            </a:r>
            <a:endParaRPr sz="35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idx="4294967295" type="title"/>
          </p:nvPr>
        </p:nvSpPr>
        <p:spPr>
          <a:xfrm>
            <a:off x="727800" y="5489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t-SNE  </a:t>
            </a:r>
            <a:endParaRPr/>
          </a:p>
        </p:txBody>
      </p:sp>
      <p:pic>
        <p:nvPicPr>
          <p:cNvPr id="329" name="Google Shape;329;p41"/>
          <p:cNvPicPr preferRelativeResize="0"/>
          <p:nvPr/>
        </p:nvPicPr>
        <p:blipFill rotWithShape="1">
          <a:blip r:embed="rId3">
            <a:alphaModFix/>
          </a:blip>
          <a:srcRect b="8951" l="9900" r="8884" t="10624"/>
          <a:stretch/>
        </p:blipFill>
        <p:spPr>
          <a:xfrm>
            <a:off x="460950" y="555977"/>
            <a:ext cx="8348026" cy="4528325"/>
          </a:xfrm>
          <a:prstGeom prst="rect">
            <a:avLst/>
          </a:prstGeom>
          <a:noFill/>
          <a:ln>
            <a:noFill/>
          </a:ln>
        </p:spPr>
      </p:pic>
      <p:sp>
        <p:nvSpPr>
          <p:cNvPr id="330" name="Google Shape;330;p41"/>
          <p:cNvSpPr txBox="1"/>
          <p:nvPr/>
        </p:nvSpPr>
        <p:spPr>
          <a:xfrm>
            <a:off x="2877263" y="58700"/>
            <a:ext cx="3515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900">
                <a:latin typeface="Lato"/>
                <a:ea typeface="Lato"/>
                <a:cs typeface="Lato"/>
                <a:sym typeface="Lato"/>
              </a:rPr>
              <a:t>t-SNE for real news </a:t>
            </a:r>
            <a:endParaRPr i="1" sz="190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idx="4294967295" type="title"/>
          </p:nvPr>
        </p:nvSpPr>
        <p:spPr>
          <a:xfrm>
            <a:off x="727800" y="5711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t-SNE </a:t>
            </a:r>
            <a:endParaRPr/>
          </a:p>
        </p:txBody>
      </p:sp>
      <p:pic>
        <p:nvPicPr>
          <p:cNvPr id="336" name="Google Shape;336;p42"/>
          <p:cNvPicPr preferRelativeResize="0"/>
          <p:nvPr/>
        </p:nvPicPr>
        <p:blipFill rotWithShape="1">
          <a:blip r:embed="rId3">
            <a:alphaModFix/>
          </a:blip>
          <a:srcRect b="9604" l="9402" r="8116" t="10884"/>
          <a:stretch/>
        </p:blipFill>
        <p:spPr>
          <a:xfrm>
            <a:off x="44400" y="495850"/>
            <a:ext cx="9043675" cy="4610650"/>
          </a:xfrm>
          <a:prstGeom prst="rect">
            <a:avLst/>
          </a:prstGeom>
          <a:noFill/>
          <a:ln>
            <a:noFill/>
          </a:ln>
        </p:spPr>
      </p:pic>
      <p:sp>
        <p:nvSpPr>
          <p:cNvPr id="337" name="Google Shape;337;p42"/>
          <p:cNvSpPr txBox="1"/>
          <p:nvPr/>
        </p:nvSpPr>
        <p:spPr>
          <a:xfrm>
            <a:off x="2997325" y="55250"/>
            <a:ext cx="3552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900">
                <a:latin typeface="Lato"/>
                <a:ea typeface="Lato"/>
                <a:cs typeface="Lato"/>
                <a:sym typeface="Lato"/>
              </a:rPr>
              <a:t>t-SNE for fake news </a:t>
            </a:r>
            <a:endParaRPr i="1" sz="19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41" name="Shape 341"/>
        <p:cNvGrpSpPr/>
        <p:nvPr/>
      </p:nvGrpSpPr>
      <p:grpSpPr>
        <a:xfrm>
          <a:off x="0" y="0"/>
          <a:ext cx="0" cy="0"/>
          <a:chOff x="0" y="0"/>
          <a:chExt cx="0" cy="0"/>
        </a:xfrm>
      </p:grpSpPr>
      <p:sp>
        <p:nvSpPr>
          <p:cNvPr id="342" name="Google Shape;342;p43"/>
          <p:cNvSpPr txBox="1"/>
          <p:nvPr>
            <p:ph idx="4294967295" type="title"/>
          </p:nvPr>
        </p:nvSpPr>
        <p:spPr>
          <a:xfrm>
            <a:off x="635675" y="2257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Words Accompanying Other Words</a:t>
            </a:r>
            <a:endParaRPr>
              <a:solidFill>
                <a:schemeClr val="lt1"/>
              </a:solidFill>
            </a:endParaRPr>
          </a:p>
        </p:txBody>
      </p:sp>
      <p:pic>
        <p:nvPicPr>
          <p:cNvPr id="343" name="Google Shape;343;p43"/>
          <p:cNvPicPr preferRelativeResize="0"/>
          <p:nvPr/>
        </p:nvPicPr>
        <p:blipFill>
          <a:blip r:embed="rId3">
            <a:alphaModFix/>
          </a:blip>
          <a:stretch>
            <a:fillRect/>
          </a:stretch>
        </p:blipFill>
        <p:spPr>
          <a:xfrm>
            <a:off x="152400" y="1089875"/>
            <a:ext cx="8839200" cy="2246175"/>
          </a:xfrm>
          <a:prstGeom prst="rect">
            <a:avLst/>
          </a:prstGeom>
          <a:noFill/>
          <a:ln>
            <a:noFill/>
          </a:ln>
        </p:spPr>
      </p:pic>
      <p:cxnSp>
        <p:nvCxnSpPr>
          <p:cNvPr id="344" name="Google Shape;344;p43"/>
          <p:cNvCxnSpPr/>
          <p:nvPr/>
        </p:nvCxnSpPr>
        <p:spPr>
          <a:xfrm flipH="1">
            <a:off x="717925" y="3309450"/>
            <a:ext cx="666000" cy="747600"/>
          </a:xfrm>
          <a:prstGeom prst="straightConnector1">
            <a:avLst/>
          </a:prstGeom>
          <a:noFill/>
          <a:ln cap="flat" cmpd="sng" w="9525">
            <a:solidFill>
              <a:srgbClr val="666666"/>
            </a:solidFill>
            <a:prstDash val="solid"/>
            <a:round/>
            <a:headEnd len="med" w="med" type="none"/>
            <a:tailEnd len="med" w="med" type="triangle"/>
          </a:ln>
        </p:spPr>
      </p:cxnSp>
      <p:cxnSp>
        <p:nvCxnSpPr>
          <p:cNvPr id="345" name="Google Shape;345;p43"/>
          <p:cNvCxnSpPr/>
          <p:nvPr/>
        </p:nvCxnSpPr>
        <p:spPr>
          <a:xfrm>
            <a:off x="2383025" y="3302025"/>
            <a:ext cx="984300" cy="584700"/>
          </a:xfrm>
          <a:prstGeom prst="straightConnector1">
            <a:avLst/>
          </a:prstGeom>
          <a:noFill/>
          <a:ln cap="flat" cmpd="sng" w="9525">
            <a:solidFill>
              <a:srgbClr val="666666"/>
            </a:solidFill>
            <a:prstDash val="solid"/>
            <a:round/>
            <a:headEnd len="med" w="med" type="none"/>
            <a:tailEnd len="med" w="med" type="triangle"/>
          </a:ln>
        </p:spPr>
      </p:cxnSp>
      <p:sp>
        <p:nvSpPr>
          <p:cNvPr id="346" name="Google Shape;346;p43"/>
          <p:cNvSpPr txBox="1"/>
          <p:nvPr/>
        </p:nvSpPr>
        <p:spPr>
          <a:xfrm>
            <a:off x="258750" y="4015125"/>
            <a:ext cx="2493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chemeClr val="lt1"/>
                </a:solidFill>
                <a:latin typeface="Lato"/>
                <a:ea typeface="Lato"/>
                <a:cs typeface="Lato"/>
                <a:sym typeface="Lato"/>
              </a:rPr>
              <a:t>Words that appear most commonly with the word “Trump”</a:t>
            </a:r>
            <a:endParaRPr i="1" sz="1300">
              <a:solidFill>
                <a:schemeClr val="lt1"/>
              </a:solidFill>
              <a:latin typeface="Lato"/>
              <a:ea typeface="Lato"/>
              <a:cs typeface="Lato"/>
              <a:sym typeface="Lato"/>
            </a:endParaRPr>
          </a:p>
        </p:txBody>
      </p:sp>
      <p:sp>
        <p:nvSpPr>
          <p:cNvPr id="347" name="Google Shape;347;p43"/>
          <p:cNvSpPr txBox="1"/>
          <p:nvPr/>
        </p:nvSpPr>
        <p:spPr>
          <a:xfrm>
            <a:off x="3325050" y="3806950"/>
            <a:ext cx="249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latin typeface="Lato"/>
                <a:ea typeface="Lato"/>
                <a:cs typeface="Lato"/>
                <a:sym typeface="Lato"/>
              </a:rPr>
              <a:t>Probability of the word that appears along with “Trump”</a:t>
            </a:r>
            <a:endParaRPr i="1" sz="12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51" name="Shape 351"/>
        <p:cNvGrpSpPr/>
        <p:nvPr/>
      </p:nvGrpSpPr>
      <p:grpSpPr>
        <a:xfrm>
          <a:off x="0" y="0"/>
          <a:ext cx="0" cy="0"/>
          <a:chOff x="0" y="0"/>
          <a:chExt cx="0" cy="0"/>
        </a:xfrm>
      </p:grpSpPr>
      <p:sp>
        <p:nvSpPr>
          <p:cNvPr id="352" name="Google Shape;352;p44"/>
          <p:cNvSpPr txBox="1"/>
          <p:nvPr>
            <p:ph idx="4294967295" type="body"/>
          </p:nvPr>
        </p:nvSpPr>
        <p:spPr>
          <a:xfrm>
            <a:off x="727650" y="1221375"/>
            <a:ext cx="7688700" cy="3585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Raleway Thin"/>
              <a:buChar char="●"/>
            </a:pPr>
            <a:r>
              <a:rPr lang="en" sz="1500">
                <a:solidFill>
                  <a:schemeClr val="lt1"/>
                </a:solidFill>
                <a:latin typeface="Raleway Thin"/>
                <a:ea typeface="Raleway Thin"/>
                <a:cs typeface="Raleway Thin"/>
                <a:sym typeface="Raleway Thin"/>
              </a:rPr>
              <a:t>Data Collection</a:t>
            </a:r>
            <a:endParaRPr sz="1500">
              <a:solidFill>
                <a:schemeClr val="lt1"/>
              </a:solidFill>
              <a:latin typeface="Raleway Thin"/>
              <a:ea typeface="Raleway Thin"/>
              <a:cs typeface="Raleway Thin"/>
              <a:sym typeface="Raleway Thin"/>
            </a:endParaRPr>
          </a:p>
          <a:p>
            <a:pPr indent="-311150" lvl="1" marL="914400" rtl="0" algn="l">
              <a:spcBef>
                <a:spcPts val="1000"/>
              </a:spcBef>
              <a:spcAft>
                <a:spcPts val="0"/>
              </a:spcAft>
              <a:buClr>
                <a:schemeClr val="lt1"/>
              </a:buClr>
              <a:buSzPts val="1300"/>
              <a:buFont typeface="Raleway Thin"/>
              <a:buChar char="○"/>
            </a:pPr>
            <a:r>
              <a:rPr lang="en" sz="1300">
                <a:solidFill>
                  <a:schemeClr val="lt1"/>
                </a:solidFill>
                <a:latin typeface="Raleway Thin"/>
                <a:ea typeface="Raleway Thin"/>
                <a:cs typeface="Raleway Thin"/>
                <a:sym typeface="Raleway Thin"/>
              </a:rPr>
              <a:t>Needed multiple sources, social media engagement, and access to headlines and articles</a:t>
            </a:r>
            <a:endParaRPr sz="1300">
              <a:solidFill>
                <a:schemeClr val="lt1"/>
              </a:solidFill>
              <a:latin typeface="Raleway Thin"/>
              <a:ea typeface="Raleway Thin"/>
              <a:cs typeface="Raleway Thin"/>
              <a:sym typeface="Raleway Thin"/>
            </a:endParaRPr>
          </a:p>
          <a:p>
            <a:pPr indent="-311150" lvl="1" marL="914400" rtl="0" algn="l">
              <a:spcBef>
                <a:spcPts val="1000"/>
              </a:spcBef>
              <a:spcAft>
                <a:spcPts val="0"/>
              </a:spcAft>
              <a:buClr>
                <a:schemeClr val="lt1"/>
              </a:buClr>
              <a:buSzPts val="1300"/>
              <a:buFont typeface="Raleway Thin"/>
              <a:buChar char="○"/>
            </a:pPr>
            <a:r>
              <a:rPr lang="en" sz="1300">
                <a:solidFill>
                  <a:schemeClr val="lt1"/>
                </a:solidFill>
                <a:latin typeface="Raleway Thin"/>
                <a:ea typeface="Raleway Thin"/>
                <a:cs typeface="Raleway Thin"/>
                <a:sym typeface="Raleway Thin"/>
              </a:rPr>
              <a:t>Sometimes there were comments meant for posts, not for news articles that got fed into the machine</a:t>
            </a:r>
            <a:endParaRPr sz="1300">
              <a:solidFill>
                <a:schemeClr val="lt1"/>
              </a:solidFill>
              <a:latin typeface="Raleway Thin"/>
              <a:ea typeface="Raleway Thin"/>
              <a:cs typeface="Raleway Thin"/>
              <a:sym typeface="Raleway Thin"/>
            </a:endParaRPr>
          </a:p>
          <a:p>
            <a:pPr indent="-311150" lvl="2" marL="1371600" rtl="0" algn="l">
              <a:spcBef>
                <a:spcPts val="1000"/>
              </a:spcBef>
              <a:spcAft>
                <a:spcPts val="0"/>
              </a:spcAft>
              <a:buClr>
                <a:schemeClr val="lt1"/>
              </a:buClr>
              <a:buSzPts val="1300"/>
              <a:buFont typeface="Raleway Thin"/>
              <a:buChar char="■"/>
            </a:pPr>
            <a:r>
              <a:rPr lang="en" sz="1300">
                <a:solidFill>
                  <a:schemeClr val="lt1"/>
                </a:solidFill>
                <a:latin typeface="Raleway Thin"/>
                <a:ea typeface="Raleway Thin"/>
                <a:cs typeface="Raleway Thin"/>
                <a:sym typeface="Raleway Thin"/>
              </a:rPr>
              <a:t>Video, live, etc.</a:t>
            </a:r>
            <a:endParaRPr sz="1300">
              <a:solidFill>
                <a:schemeClr val="lt1"/>
              </a:solidFill>
              <a:latin typeface="Raleway Thin"/>
              <a:ea typeface="Raleway Thin"/>
              <a:cs typeface="Raleway Thin"/>
              <a:sym typeface="Raleway Thin"/>
            </a:endParaRPr>
          </a:p>
          <a:p>
            <a:pPr indent="-323850" lvl="0" marL="457200" rtl="0" algn="l">
              <a:spcBef>
                <a:spcPts val="1000"/>
              </a:spcBef>
              <a:spcAft>
                <a:spcPts val="0"/>
              </a:spcAft>
              <a:buClr>
                <a:schemeClr val="lt1"/>
              </a:buClr>
              <a:buSzPts val="1500"/>
              <a:buFont typeface="Raleway Thin"/>
              <a:buChar char="●"/>
            </a:pPr>
            <a:r>
              <a:rPr lang="en" sz="1500">
                <a:solidFill>
                  <a:schemeClr val="lt1"/>
                </a:solidFill>
                <a:latin typeface="Raleway Thin"/>
                <a:ea typeface="Raleway Thin"/>
                <a:cs typeface="Raleway Thin"/>
                <a:sym typeface="Raleway Thin"/>
              </a:rPr>
              <a:t>Tricky to render a working “Detector” on the website</a:t>
            </a:r>
            <a:endParaRPr sz="1500">
              <a:solidFill>
                <a:schemeClr val="lt1"/>
              </a:solidFill>
              <a:latin typeface="Raleway Thin"/>
              <a:ea typeface="Raleway Thin"/>
              <a:cs typeface="Raleway Thin"/>
              <a:sym typeface="Raleway Thin"/>
            </a:endParaRPr>
          </a:p>
          <a:p>
            <a:pPr indent="-323850" lvl="0" marL="457200" rtl="0" algn="l">
              <a:spcBef>
                <a:spcPts val="1000"/>
              </a:spcBef>
              <a:spcAft>
                <a:spcPts val="0"/>
              </a:spcAft>
              <a:buClr>
                <a:schemeClr val="lt1"/>
              </a:buClr>
              <a:buSzPts val="1500"/>
              <a:buFont typeface="Raleway Thin"/>
              <a:buChar char="●"/>
            </a:pPr>
            <a:r>
              <a:rPr lang="en" sz="1500">
                <a:solidFill>
                  <a:schemeClr val="lt1"/>
                </a:solidFill>
                <a:latin typeface="Raleway Thin"/>
                <a:ea typeface="Raleway Thin"/>
                <a:cs typeface="Raleway Thin"/>
                <a:sym typeface="Raleway Thin"/>
              </a:rPr>
              <a:t>Took some time discussing which visualizations to present</a:t>
            </a:r>
            <a:endParaRPr sz="1500">
              <a:solidFill>
                <a:schemeClr val="lt1"/>
              </a:solidFill>
              <a:latin typeface="Raleway Thin"/>
              <a:ea typeface="Raleway Thin"/>
              <a:cs typeface="Raleway Thin"/>
              <a:sym typeface="Raleway Thin"/>
            </a:endParaRPr>
          </a:p>
          <a:p>
            <a:pPr indent="-323850" lvl="0" marL="457200" rtl="0" algn="l">
              <a:spcBef>
                <a:spcPts val="1000"/>
              </a:spcBef>
              <a:spcAft>
                <a:spcPts val="0"/>
              </a:spcAft>
              <a:buClr>
                <a:schemeClr val="lt1"/>
              </a:buClr>
              <a:buSzPts val="1500"/>
              <a:buFont typeface="Raleway Thin"/>
              <a:buChar char="●"/>
            </a:pPr>
            <a:r>
              <a:rPr lang="en" sz="1500">
                <a:solidFill>
                  <a:schemeClr val="lt1"/>
                </a:solidFill>
                <a:latin typeface="Raleway Thin"/>
                <a:ea typeface="Raleway Thin"/>
                <a:cs typeface="Raleway Thin"/>
                <a:sym typeface="Raleway Thin"/>
              </a:rPr>
              <a:t>Dream scenario is being able to scrape all the data from those news source pages over the years to see  longitudinal trends</a:t>
            </a:r>
            <a:endParaRPr sz="1500">
              <a:solidFill>
                <a:schemeClr val="lt1"/>
              </a:solidFill>
              <a:latin typeface="Raleway Thin"/>
              <a:ea typeface="Raleway Thin"/>
              <a:cs typeface="Raleway Thin"/>
              <a:sym typeface="Raleway Thin"/>
            </a:endParaRPr>
          </a:p>
          <a:p>
            <a:pPr indent="0" lvl="0" marL="457200" rtl="0" algn="l">
              <a:spcBef>
                <a:spcPts val="1000"/>
              </a:spcBef>
              <a:spcAft>
                <a:spcPts val="1000"/>
              </a:spcAft>
              <a:buNone/>
            </a:pPr>
            <a:r>
              <a:t/>
            </a:r>
            <a:endParaRPr sz="1500">
              <a:solidFill>
                <a:schemeClr val="lt1"/>
              </a:solidFill>
              <a:latin typeface="Raleway"/>
              <a:ea typeface="Raleway"/>
              <a:cs typeface="Raleway"/>
              <a:sym typeface="Raleway"/>
            </a:endParaRPr>
          </a:p>
        </p:txBody>
      </p:sp>
      <p:sp>
        <p:nvSpPr>
          <p:cNvPr id="353" name="Google Shape;353;p44"/>
          <p:cNvSpPr txBox="1"/>
          <p:nvPr>
            <p:ph idx="4294967295" type="title"/>
          </p:nvPr>
        </p:nvSpPr>
        <p:spPr>
          <a:xfrm>
            <a:off x="727650" y="417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lt1"/>
                </a:solidFill>
              </a:rPr>
              <a:t>Limitations/Problems We Faced </a:t>
            </a:r>
            <a:endParaRPr sz="31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57" name="Shape 357"/>
        <p:cNvGrpSpPr/>
        <p:nvPr/>
      </p:nvGrpSpPr>
      <p:grpSpPr>
        <a:xfrm>
          <a:off x="0" y="0"/>
          <a:ext cx="0" cy="0"/>
          <a:chOff x="0" y="0"/>
          <a:chExt cx="0" cy="0"/>
        </a:xfrm>
      </p:grpSpPr>
      <p:pic>
        <p:nvPicPr>
          <p:cNvPr id="358" name="Google Shape;358;p45"/>
          <p:cNvPicPr preferRelativeResize="0"/>
          <p:nvPr/>
        </p:nvPicPr>
        <p:blipFill>
          <a:blip r:embed="rId3">
            <a:alphaModFix/>
          </a:blip>
          <a:stretch>
            <a:fillRect/>
          </a:stretch>
        </p:blipFill>
        <p:spPr>
          <a:xfrm>
            <a:off x="0" y="0"/>
            <a:ext cx="9144000" cy="5143499"/>
          </a:xfrm>
          <a:prstGeom prst="rect">
            <a:avLst/>
          </a:prstGeom>
          <a:noFill/>
          <a:ln>
            <a:noFill/>
          </a:ln>
        </p:spPr>
      </p:pic>
      <p:sp>
        <p:nvSpPr>
          <p:cNvPr id="359" name="Google Shape;359;p45"/>
          <p:cNvSpPr txBox="1"/>
          <p:nvPr>
            <p:ph type="title"/>
          </p:nvPr>
        </p:nvSpPr>
        <p:spPr>
          <a:xfrm>
            <a:off x="819100" y="563450"/>
            <a:ext cx="2600400" cy="142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detecting fake news is so important?</a:t>
            </a:r>
            <a:endParaRPr/>
          </a:p>
        </p:txBody>
      </p:sp>
      <p:pic>
        <p:nvPicPr>
          <p:cNvPr id="154" name="Google Shape;154;p19"/>
          <p:cNvPicPr preferRelativeResize="0"/>
          <p:nvPr/>
        </p:nvPicPr>
        <p:blipFill>
          <a:blip r:embed="rId3">
            <a:alphaModFix/>
          </a:blip>
          <a:stretch>
            <a:fillRect/>
          </a:stretch>
        </p:blipFill>
        <p:spPr>
          <a:xfrm>
            <a:off x="6356150" y="3545050"/>
            <a:ext cx="2629900" cy="1451925"/>
          </a:xfrm>
          <a:prstGeom prst="rect">
            <a:avLst/>
          </a:prstGeom>
          <a:noFill/>
          <a:ln>
            <a:noFill/>
          </a:ln>
        </p:spPr>
      </p:pic>
      <p:pic>
        <p:nvPicPr>
          <p:cNvPr id="155" name="Google Shape;155;p19"/>
          <p:cNvPicPr preferRelativeResize="0"/>
          <p:nvPr/>
        </p:nvPicPr>
        <p:blipFill>
          <a:blip r:embed="rId4">
            <a:alphaModFix/>
          </a:blip>
          <a:stretch>
            <a:fillRect/>
          </a:stretch>
        </p:blipFill>
        <p:spPr>
          <a:xfrm>
            <a:off x="4633914" y="1800838"/>
            <a:ext cx="2909110" cy="1636375"/>
          </a:xfrm>
          <a:prstGeom prst="rect">
            <a:avLst/>
          </a:prstGeom>
          <a:noFill/>
          <a:ln>
            <a:noFill/>
          </a:ln>
        </p:spPr>
      </p:pic>
      <p:pic>
        <p:nvPicPr>
          <p:cNvPr id="156" name="Google Shape;156;p19"/>
          <p:cNvPicPr preferRelativeResize="0"/>
          <p:nvPr/>
        </p:nvPicPr>
        <p:blipFill>
          <a:blip r:embed="rId5">
            <a:alphaModFix/>
          </a:blip>
          <a:stretch>
            <a:fillRect/>
          </a:stretch>
        </p:blipFill>
        <p:spPr>
          <a:xfrm>
            <a:off x="6240141" y="149800"/>
            <a:ext cx="2745909" cy="15432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2000"/>
                                        <p:tgtEl>
                                          <p:spTgt spid="15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2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160" name="Shape 160"/>
        <p:cNvGrpSpPr/>
        <p:nvPr/>
      </p:nvGrpSpPr>
      <p:grpSpPr>
        <a:xfrm>
          <a:off x="0" y="0"/>
          <a:ext cx="0" cy="0"/>
          <a:chOff x="0" y="0"/>
          <a:chExt cx="0" cy="0"/>
        </a:xfrm>
      </p:grpSpPr>
      <p:sp>
        <p:nvSpPr>
          <p:cNvPr id="161" name="Google Shape;161;p20"/>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62" name="Google Shape;162;p20"/>
          <p:cNvSpPr txBox="1"/>
          <p:nvPr/>
        </p:nvSpPr>
        <p:spPr>
          <a:xfrm>
            <a:off x="4015875" y="616950"/>
            <a:ext cx="4679700" cy="3909600"/>
          </a:xfrm>
          <a:prstGeom prst="rect">
            <a:avLst/>
          </a:prstGeom>
          <a:noFill/>
          <a:ln>
            <a:noFill/>
          </a:ln>
        </p:spPr>
        <p:txBody>
          <a:bodyPr anchorCtr="0" anchor="t" bIns="91425" lIns="91425" spcFirstLastPara="1" rIns="91425" wrap="square" tIns="91425">
            <a:spAutoFit/>
          </a:bodyPr>
          <a:lstStyle/>
          <a:p>
            <a:pPr indent="-368300" lvl="0" marL="457200" rtl="0" algn="l">
              <a:lnSpc>
                <a:spcPct val="200000"/>
              </a:lnSpc>
              <a:spcBef>
                <a:spcPts val="0"/>
              </a:spcBef>
              <a:spcAft>
                <a:spcPts val="0"/>
              </a:spcAft>
              <a:buClr>
                <a:schemeClr val="lt1"/>
              </a:buClr>
              <a:buSzPts val="2200"/>
              <a:buFont typeface="Raleway"/>
              <a:buChar char="●"/>
            </a:pPr>
            <a:r>
              <a:rPr b="1" lang="en" sz="2200">
                <a:solidFill>
                  <a:schemeClr val="lt1"/>
                </a:solidFill>
                <a:latin typeface="Raleway"/>
                <a:ea typeface="Raleway"/>
                <a:cs typeface="Raleway"/>
                <a:sym typeface="Raleway"/>
              </a:rPr>
              <a:t>Data Collection </a:t>
            </a:r>
            <a:endParaRPr b="1" sz="2200">
              <a:solidFill>
                <a:schemeClr val="lt1"/>
              </a:solidFill>
              <a:latin typeface="Raleway"/>
              <a:ea typeface="Raleway"/>
              <a:cs typeface="Raleway"/>
              <a:sym typeface="Raleway"/>
            </a:endParaRPr>
          </a:p>
          <a:p>
            <a:pPr indent="-368300" lvl="0" marL="457200" rtl="0" algn="l">
              <a:lnSpc>
                <a:spcPct val="200000"/>
              </a:lnSpc>
              <a:spcBef>
                <a:spcPts val="0"/>
              </a:spcBef>
              <a:spcAft>
                <a:spcPts val="0"/>
              </a:spcAft>
              <a:buClr>
                <a:schemeClr val="lt1"/>
              </a:buClr>
              <a:buSzPts val="2200"/>
              <a:buFont typeface="Raleway"/>
              <a:buChar char="●"/>
            </a:pPr>
            <a:r>
              <a:rPr b="1" lang="en" sz="2200">
                <a:solidFill>
                  <a:schemeClr val="lt1"/>
                </a:solidFill>
                <a:latin typeface="Raleway"/>
                <a:ea typeface="Raleway"/>
                <a:cs typeface="Raleway"/>
                <a:sym typeface="Raleway"/>
              </a:rPr>
              <a:t>About ML Model</a:t>
            </a:r>
            <a:endParaRPr b="1" sz="2200">
              <a:solidFill>
                <a:schemeClr val="lt1"/>
              </a:solidFill>
              <a:latin typeface="Raleway"/>
              <a:ea typeface="Raleway"/>
              <a:cs typeface="Raleway"/>
              <a:sym typeface="Raleway"/>
            </a:endParaRPr>
          </a:p>
          <a:p>
            <a:pPr indent="-368300" lvl="0" marL="457200" rtl="0" algn="l">
              <a:lnSpc>
                <a:spcPct val="200000"/>
              </a:lnSpc>
              <a:spcBef>
                <a:spcPts val="0"/>
              </a:spcBef>
              <a:spcAft>
                <a:spcPts val="0"/>
              </a:spcAft>
              <a:buClr>
                <a:schemeClr val="lt1"/>
              </a:buClr>
              <a:buSzPts val="2200"/>
              <a:buFont typeface="Raleway"/>
              <a:buChar char="●"/>
            </a:pPr>
            <a:r>
              <a:rPr b="1" lang="en" sz="2200">
                <a:solidFill>
                  <a:schemeClr val="lt1"/>
                </a:solidFill>
                <a:latin typeface="Raleway"/>
                <a:ea typeface="Raleway"/>
                <a:cs typeface="Raleway"/>
                <a:sym typeface="Raleway"/>
              </a:rPr>
              <a:t>Explore Website</a:t>
            </a:r>
            <a:endParaRPr b="1" sz="2200">
              <a:solidFill>
                <a:schemeClr val="lt1"/>
              </a:solidFill>
              <a:latin typeface="Raleway"/>
              <a:ea typeface="Raleway"/>
              <a:cs typeface="Raleway"/>
              <a:sym typeface="Raleway"/>
            </a:endParaRPr>
          </a:p>
          <a:p>
            <a:pPr indent="-368300" lvl="0" marL="457200" rtl="0" algn="l">
              <a:lnSpc>
                <a:spcPct val="200000"/>
              </a:lnSpc>
              <a:spcBef>
                <a:spcPts val="0"/>
              </a:spcBef>
              <a:spcAft>
                <a:spcPts val="0"/>
              </a:spcAft>
              <a:buClr>
                <a:schemeClr val="lt1"/>
              </a:buClr>
              <a:buSzPts val="2200"/>
              <a:buFont typeface="Raleway"/>
              <a:buChar char="●"/>
            </a:pPr>
            <a:r>
              <a:rPr b="1" lang="en" sz="2200">
                <a:solidFill>
                  <a:schemeClr val="lt1"/>
                </a:solidFill>
                <a:latin typeface="Raleway"/>
                <a:ea typeface="Raleway"/>
                <a:cs typeface="Raleway"/>
                <a:sym typeface="Raleway"/>
              </a:rPr>
              <a:t>Visualizations and Analysis</a:t>
            </a:r>
            <a:endParaRPr b="1" sz="2200">
              <a:solidFill>
                <a:schemeClr val="lt1"/>
              </a:solidFill>
              <a:latin typeface="Raleway"/>
              <a:ea typeface="Raleway"/>
              <a:cs typeface="Raleway"/>
              <a:sym typeface="Raleway"/>
            </a:endParaRPr>
          </a:p>
          <a:p>
            <a:pPr indent="-368300" lvl="0" marL="457200" rtl="0" algn="l">
              <a:lnSpc>
                <a:spcPct val="200000"/>
              </a:lnSpc>
              <a:spcBef>
                <a:spcPts val="0"/>
              </a:spcBef>
              <a:spcAft>
                <a:spcPts val="0"/>
              </a:spcAft>
              <a:buClr>
                <a:schemeClr val="lt1"/>
              </a:buClr>
              <a:buSzPts val="2200"/>
              <a:buFont typeface="Raleway"/>
              <a:buChar char="●"/>
            </a:pPr>
            <a:r>
              <a:rPr b="1" lang="en" sz="2200">
                <a:solidFill>
                  <a:schemeClr val="lt1"/>
                </a:solidFill>
                <a:latin typeface="Raleway"/>
                <a:ea typeface="Raleway"/>
                <a:cs typeface="Raleway"/>
                <a:sym typeface="Raleway"/>
              </a:rPr>
              <a:t>Limitations</a:t>
            </a:r>
            <a:endParaRPr b="1" sz="2200">
              <a:solidFill>
                <a:schemeClr val="lt1"/>
              </a:solidFill>
              <a:latin typeface="Raleway"/>
              <a:ea typeface="Raleway"/>
              <a:cs typeface="Raleway"/>
              <a:sym typeface="Raleway"/>
            </a:endParaRPr>
          </a:p>
          <a:p>
            <a:pPr indent="-368300" lvl="0" marL="457200" rtl="0" algn="l">
              <a:lnSpc>
                <a:spcPct val="200000"/>
              </a:lnSpc>
              <a:spcBef>
                <a:spcPts val="0"/>
              </a:spcBef>
              <a:spcAft>
                <a:spcPts val="0"/>
              </a:spcAft>
              <a:buClr>
                <a:schemeClr val="lt1"/>
              </a:buClr>
              <a:buSzPts val="2200"/>
              <a:buFont typeface="Raleway"/>
              <a:buChar char="●"/>
            </a:pPr>
            <a:r>
              <a:rPr b="1" lang="en" sz="2200">
                <a:solidFill>
                  <a:schemeClr val="lt1"/>
                </a:solidFill>
                <a:latin typeface="Raleway"/>
                <a:ea typeface="Raleway"/>
                <a:cs typeface="Raleway"/>
                <a:sym typeface="Raleway"/>
              </a:rPr>
              <a:t>Questions?</a:t>
            </a:r>
            <a:endParaRPr b="1" sz="2200">
              <a:solidFill>
                <a:schemeClr val="l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sz="3000"/>
          </a:p>
          <a:p>
            <a:pPr indent="0" lvl="0" marL="0" rtl="0" algn="l">
              <a:spcBef>
                <a:spcPts val="0"/>
              </a:spcBef>
              <a:spcAft>
                <a:spcPts val="0"/>
              </a:spcAft>
              <a:buNone/>
            </a:pPr>
            <a:r>
              <a:t/>
            </a:r>
            <a:endParaRPr sz="3000"/>
          </a:p>
        </p:txBody>
      </p:sp>
      <p:sp>
        <p:nvSpPr>
          <p:cNvPr id="168" name="Google Shape;168;p21"/>
          <p:cNvSpPr txBox="1"/>
          <p:nvPr>
            <p:ph idx="2" type="body"/>
          </p:nvPr>
        </p:nvSpPr>
        <p:spPr>
          <a:xfrm>
            <a:off x="4825225" y="408275"/>
            <a:ext cx="4099500" cy="24705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b="1" lang="en" sz="1600">
                <a:solidFill>
                  <a:schemeClr val="dk1"/>
                </a:solidFill>
              </a:rPr>
              <a:t>Testing data extracted from popular media </a:t>
            </a:r>
            <a:r>
              <a:rPr b="1" lang="en" sz="1600">
                <a:solidFill>
                  <a:schemeClr val="dk1"/>
                </a:solidFill>
              </a:rPr>
              <a:t>Facebook </a:t>
            </a:r>
            <a:r>
              <a:rPr b="1" lang="en" sz="1600">
                <a:solidFill>
                  <a:schemeClr val="dk1"/>
                </a:solidFill>
              </a:rPr>
              <a:t>pages like CNN, BBC, Fox News, and Buzzfeed</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Facebook posts most resemble articles AND we can gauge </a:t>
            </a:r>
            <a:r>
              <a:rPr b="1" lang="en" sz="1600">
                <a:solidFill>
                  <a:schemeClr val="dk1"/>
                </a:solidFill>
              </a:rPr>
              <a:t>activity</a:t>
            </a:r>
            <a:r>
              <a:rPr b="1" lang="en" sz="1600">
                <a:solidFill>
                  <a:schemeClr val="dk1"/>
                </a:solidFill>
              </a:rPr>
              <a:t> (i.e Likes, Comments, Shares)</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Dataset used to create, train and test the model was </a:t>
            </a:r>
            <a:r>
              <a:rPr b="1" lang="en" sz="1600">
                <a:solidFill>
                  <a:schemeClr val="dk1"/>
                </a:solidFill>
              </a:rPr>
              <a:t>acquired</a:t>
            </a:r>
            <a:r>
              <a:rPr b="1" lang="en" sz="1600">
                <a:solidFill>
                  <a:schemeClr val="dk1"/>
                </a:solidFill>
              </a:rPr>
              <a:t> from Kaggle</a:t>
            </a:r>
            <a:endParaRPr b="1" sz="16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1600"/>
              </a:spcAft>
              <a:buNone/>
            </a:pPr>
            <a:r>
              <a:t/>
            </a:r>
            <a:endParaRPr/>
          </a:p>
        </p:txBody>
      </p:sp>
      <p:pic>
        <p:nvPicPr>
          <p:cNvPr id="169" name="Google Shape;169;p21"/>
          <p:cNvPicPr preferRelativeResize="0"/>
          <p:nvPr/>
        </p:nvPicPr>
        <p:blipFill>
          <a:blip r:embed="rId3">
            <a:alphaModFix/>
          </a:blip>
          <a:stretch>
            <a:fillRect/>
          </a:stretch>
        </p:blipFill>
        <p:spPr>
          <a:xfrm>
            <a:off x="5541639" y="3005850"/>
            <a:ext cx="2666658" cy="200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txBox="1"/>
          <p:nvPr>
            <p:ph type="title"/>
          </p:nvPr>
        </p:nvSpPr>
        <p:spPr>
          <a:xfrm>
            <a:off x="730000" y="1318650"/>
            <a:ext cx="3300900" cy="1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Machine Learning Model </a:t>
            </a:r>
            <a:endParaRPr sz="3200"/>
          </a:p>
          <a:p>
            <a:pPr indent="0" lvl="0" marL="0" rtl="0" algn="l">
              <a:spcBef>
                <a:spcPts val="0"/>
              </a:spcBef>
              <a:spcAft>
                <a:spcPts val="0"/>
              </a:spcAft>
              <a:buNone/>
            </a:pPr>
            <a:r>
              <a:t/>
            </a:r>
            <a:endParaRPr sz="3000"/>
          </a:p>
        </p:txBody>
      </p:sp>
      <p:sp>
        <p:nvSpPr>
          <p:cNvPr id="176" name="Google Shape;176;p22"/>
          <p:cNvSpPr txBox="1"/>
          <p:nvPr>
            <p:ph idx="1" type="subTitle"/>
          </p:nvPr>
        </p:nvSpPr>
        <p:spPr>
          <a:xfrm>
            <a:off x="730000" y="3137050"/>
            <a:ext cx="30684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1500"/>
              <a:t>Used </a:t>
            </a:r>
            <a:r>
              <a:rPr b="1" i="1" lang="en" sz="1500"/>
              <a:t>sklearn</a:t>
            </a:r>
            <a:r>
              <a:rPr i="1" lang="en" sz="1500"/>
              <a:t> to split the data, create a TfidfVectorizer for our data, and a PassiveAggressiveClassifier</a:t>
            </a:r>
            <a:endParaRPr i="1" sz="1500"/>
          </a:p>
        </p:txBody>
      </p:sp>
      <p:sp>
        <p:nvSpPr>
          <p:cNvPr id="177" name="Google Shape;177;p22"/>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chemeClr val="dk1"/>
                </a:solidFill>
              </a:rPr>
              <a:t>92.74</a:t>
            </a:r>
            <a:r>
              <a:rPr b="1" lang="en" sz="3400">
                <a:solidFill>
                  <a:schemeClr val="dk1"/>
                </a:solidFill>
              </a:rPr>
              <a:t>%</a:t>
            </a:r>
            <a:endParaRPr sz="34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178" name="Google Shape;178;p22"/>
          <p:cNvSpPr/>
          <p:nvPr/>
        </p:nvSpPr>
        <p:spPr>
          <a:xfrm>
            <a:off x="5513395" y="1379567"/>
            <a:ext cx="2688900" cy="2688900"/>
          </a:xfrm>
          <a:prstGeom prst="blockArc">
            <a:avLst>
              <a:gd fmla="val 16211102" name="adj1"/>
              <a:gd fmla="val 13367420" name="adj2"/>
              <a:gd fmla="val 7983" name="adj3"/>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Prediction Accuracy</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183" name="Shape 183"/>
        <p:cNvGrpSpPr/>
        <p:nvPr/>
      </p:nvGrpSpPr>
      <p:grpSpPr>
        <a:xfrm>
          <a:off x="0" y="0"/>
          <a:ext cx="0" cy="0"/>
          <a:chOff x="0" y="0"/>
          <a:chExt cx="0" cy="0"/>
        </a:xfrm>
      </p:grpSpPr>
      <p:pic>
        <p:nvPicPr>
          <p:cNvPr id="184" name="Google Shape;184;p23"/>
          <p:cNvPicPr preferRelativeResize="0"/>
          <p:nvPr/>
        </p:nvPicPr>
        <p:blipFill>
          <a:blip r:embed="rId3">
            <a:alphaModFix/>
          </a:blip>
          <a:stretch>
            <a:fillRect/>
          </a:stretch>
        </p:blipFill>
        <p:spPr>
          <a:xfrm>
            <a:off x="632250" y="172075"/>
            <a:ext cx="7879501" cy="3911899"/>
          </a:xfrm>
          <a:prstGeom prst="rect">
            <a:avLst/>
          </a:prstGeom>
          <a:noFill/>
          <a:ln>
            <a:noFill/>
          </a:ln>
        </p:spPr>
      </p:pic>
      <p:sp>
        <p:nvSpPr>
          <p:cNvPr id="185" name="Google Shape;185;p23"/>
          <p:cNvSpPr txBox="1"/>
          <p:nvPr/>
        </p:nvSpPr>
        <p:spPr>
          <a:xfrm>
            <a:off x="632250" y="4414775"/>
            <a:ext cx="777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FFFFFF"/>
                </a:solidFill>
                <a:latin typeface="Lato"/>
                <a:ea typeface="Lato"/>
                <a:cs typeface="Lato"/>
                <a:sym typeface="Lato"/>
              </a:rPr>
              <a:t>Using scraped articles from Facebook, model predicted if each article was “REAL” or “FAKE”</a:t>
            </a:r>
            <a:endParaRPr i="1" sz="1600">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189" name="Shape 189"/>
        <p:cNvGrpSpPr/>
        <p:nvPr/>
      </p:nvGrpSpPr>
      <p:grpSpPr>
        <a:xfrm>
          <a:off x="0" y="0"/>
          <a:ext cx="0" cy="0"/>
          <a:chOff x="0" y="0"/>
          <a:chExt cx="0" cy="0"/>
        </a:xfrm>
      </p:grpSpPr>
      <p:sp>
        <p:nvSpPr>
          <p:cNvPr id="190" name="Google Shape;190;p24"/>
          <p:cNvSpPr txBox="1"/>
          <p:nvPr/>
        </p:nvSpPr>
        <p:spPr>
          <a:xfrm>
            <a:off x="3895600" y="2181850"/>
            <a:ext cx="4726500" cy="160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4300" u="sng">
                <a:solidFill>
                  <a:schemeClr val="lt1"/>
                </a:solidFill>
                <a:latin typeface="Lato"/>
                <a:ea typeface="Lato"/>
                <a:cs typeface="Lato"/>
                <a:sym typeface="Lato"/>
                <a:hlinkClick r:id="rId3">
                  <a:extLst>
                    <a:ext uri="{A12FA001-AC4F-418D-AE19-62706E023703}">
                      <ahyp:hlinkClr val="tx"/>
                    </a:ext>
                  </a:extLst>
                </a:hlinkClick>
              </a:rPr>
              <a:t>FAKE NEWS! DETECTOR SITE</a:t>
            </a:r>
            <a:endParaRPr sz="3750">
              <a:solidFill>
                <a:schemeClr val="lt1"/>
              </a:solidFill>
            </a:endParaRPr>
          </a:p>
        </p:txBody>
      </p:sp>
      <p:pic>
        <p:nvPicPr>
          <p:cNvPr id="191" name="Google Shape;191;p24"/>
          <p:cNvPicPr preferRelativeResize="0"/>
          <p:nvPr/>
        </p:nvPicPr>
        <p:blipFill>
          <a:blip r:embed="rId4">
            <a:alphaModFix/>
          </a:blip>
          <a:stretch>
            <a:fillRect/>
          </a:stretch>
        </p:blipFill>
        <p:spPr>
          <a:xfrm>
            <a:off x="721600" y="375025"/>
            <a:ext cx="2425900" cy="4312726"/>
          </a:xfrm>
          <a:prstGeom prst="rect">
            <a:avLst/>
          </a:prstGeom>
          <a:noFill/>
          <a:ln>
            <a:noFill/>
          </a:ln>
        </p:spPr>
      </p:pic>
      <p:sp>
        <p:nvSpPr>
          <p:cNvPr id="192" name="Google Shape;192;p24"/>
          <p:cNvSpPr txBox="1"/>
          <p:nvPr/>
        </p:nvSpPr>
        <p:spPr>
          <a:xfrm>
            <a:off x="4178500" y="781900"/>
            <a:ext cx="42375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4500">
                <a:solidFill>
                  <a:schemeClr val="lt1"/>
                </a:solidFill>
                <a:latin typeface="Lato"/>
                <a:ea typeface="Lato"/>
                <a:cs typeface="Lato"/>
                <a:sym typeface="Lato"/>
              </a:rPr>
              <a:t>Let’s go on a trip!</a:t>
            </a:r>
            <a:endParaRPr i="1" sz="45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688850" y="184327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 &amp; Analysis </a:t>
            </a:r>
            <a:endParaRPr b="0" sz="3000"/>
          </a:p>
        </p:txBody>
      </p:sp>
      <p:pic>
        <p:nvPicPr>
          <p:cNvPr id="198" name="Google Shape;198;p25"/>
          <p:cNvPicPr preferRelativeResize="0"/>
          <p:nvPr/>
        </p:nvPicPr>
        <p:blipFill>
          <a:blip r:embed="rId3">
            <a:alphaModFix/>
          </a:blip>
          <a:stretch>
            <a:fillRect/>
          </a:stretch>
        </p:blipFill>
        <p:spPr>
          <a:xfrm>
            <a:off x="5082050" y="1262813"/>
            <a:ext cx="3594300" cy="2695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